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1" r:id="rId1"/>
  </p:sldMasterIdLst>
  <p:sldIdLst>
    <p:sldId id="260" r:id="rId2"/>
  </p:sldIdLst>
  <p:sldSz cx="10691813" cy="15119350"/>
  <p:notesSz cx="6797675" cy="9926638"/>
  <p:embeddedFontLst>
    <p:embeddedFont>
      <p:font typeface="나눔스퀘어 ExtraBold" panose="020B0600000101010101" pitchFamily="50" charset="-127"/>
      <p:bold r:id="rId3"/>
    </p:embeddedFont>
    <p:embeddedFont>
      <p:font typeface="Noto Sans KR" panose="020B0800000000000000" pitchFamily="34" charset="-127"/>
      <p:bold r:id="rId4"/>
    </p:embeddedFont>
    <p:embeddedFont>
      <p:font typeface="Pretendard" panose="02000503000000020004" pitchFamily="50" charset="-127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맑은 고딕" panose="020B0503020000020004" pitchFamily="50" charset="-127"/>
      <p:regular r:id="rId11"/>
      <p:bold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HY헤드라인M" panose="02030600000101010101" pitchFamily="18" charset="-127"/>
      <p:regular r:id="rId15"/>
    </p:embeddedFont>
  </p:embeddedFontLst>
  <p:defaultTextStyle>
    <a:defPPr>
      <a:defRPr lang="en-US"/>
    </a:defPPr>
    <a:lvl1pPr marL="0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1pPr>
    <a:lvl2pPr marL="554721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2pPr>
    <a:lvl3pPr marL="1109442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3pPr>
    <a:lvl4pPr marL="1664162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4pPr>
    <a:lvl5pPr marL="2218883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5pPr>
    <a:lvl6pPr marL="2773604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6pPr>
    <a:lvl7pPr marL="3328325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7pPr>
    <a:lvl8pPr marL="3883045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8pPr>
    <a:lvl9pPr marL="4437766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48" userDrawn="1">
          <p15:clr>
            <a:srgbClr val="A4A3A4"/>
          </p15:clr>
        </p15:guide>
        <p15:guide id="2" pos="6586" userDrawn="1">
          <p15:clr>
            <a:srgbClr val="A4A3A4"/>
          </p15:clr>
        </p15:guide>
        <p15:guide id="3" pos="149" userDrawn="1">
          <p15:clr>
            <a:srgbClr val="A4A3A4"/>
          </p15:clr>
        </p15:guide>
        <p15:guide id="4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36F77"/>
    <a:srgbClr val="FFC000"/>
    <a:srgbClr val="0070C0"/>
    <a:srgbClr val="002060"/>
    <a:srgbClr val="A79457"/>
    <a:srgbClr val="BDAE80"/>
    <a:srgbClr val="FFFFFF"/>
    <a:srgbClr val="7F7F7F"/>
    <a:srgbClr val="009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718" y="-1974"/>
      </p:cViewPr>
      <p:guideLst>
        <p:guide orient="horz" pos="4748"/>
        <p:guide pos="6586"/>
        <p:guide pos="149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2121-5A56-4AD3-954E-26A4DCE8F4E2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8856-EF00-4F18-86CA-BB820A93EC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31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462" y="0"/>
            <a:ext cx="10692737" cy="15119350"/>
          </a:xfrm>
          <a:prstGeom prst="rect">
            <a:avLst/>
          </a:prstGeom>
          <a:solidFill>
            <a:srgbClr val="636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4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" y="0"/>
            <a:ext cx="10691863" cy="15119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2121-5A56-4AD3-954E-26A4DCE8F4E2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8856-EF00-4F18-86CA-BB820A93EC4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모서리가 둥근 사각형 설명선 14"/>
          <p:cNvSpPr/>
          <p:nvPr userDrawn="1"/>
        </p:nvSpPr>
        <p:spPr>
          <a:xfrm>
            <a:off x="1946910" y="205681"/>
            <a:ext cx="2160000" cy="540000"/>
          </a:xfrm>
          <a:prstGeom prst="wedgeRoundRectCallout">
            <a:avLst>
              <a:gd name="adj1" fmla="val -66752"/>
              <a:gd name="adj2" fmla="val -607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Noto Sans KR" panose="020B0800000000000000" pitchFamily="34" charset="-127"/>
                <a:ea typeface="Noto Sans KR" panose="020B0800000000000000" pitchFamily="34" charset="-127"/>
              </a:rPr>
              <a:t>GNU </a:t>
            </a:r>
            <a:r>
              <a:rPr lang="ko-KR" altLang="en-US" sz="1400" dirty="0" err="1" smtClean="0">
                <a:solidFill>
                  <a:schemeClr val="bg1"/>
                </a:solidFill>
                <a:latin typeface="Noto Sans KR" panose="020B0800000000000000" pitchFamily="34" charset="-127"/>
                <a:ea typeface="Noto Sans KR" panose="020B0800000000000000" pitchFamily="34" charset="-127"/>
              </a:rPr>
              <a:t>창의융합</a:t>
            </a:r>
            <a:endParaRPr lang="en-US" altLang="ko-KR" sz="1400" dirty="0" smtClean="0">
              <a:solidFill>
                <a:schemeClr val="bg1"/>
              </a:solidFill>
              <a:latin typeface="Noto Sans KR" panose="020B0800000000000000" pitchFamily="34" charset="-127"/>
              <a:ea typeface="Noto Sans KR" panose="020B0800000000000000" pitchFamily="34" charset="-127"/>
            </a:endParaRPr>
          </a:p>
          <a:p>
            <a:pPr algn="ctr"/>
            <a:r>
              <a:rPr lang="ko-KR" altLang="en-US" sz="1800" dirty="0" err="1" smtClean="0">
                <a:solidFill>
                  <a:schemeClr val="bg1"/>
                </a:solidFill>
                <a:latin typeface="Noto Sans KR" panose="020B0800000000000000" pitchFamily="34" charset="-127"/>
                <a:ea typeface="Noto Sans KR" panose="020B0800000000000000" pitchFamily="34" charset="-127"/>
              </a:rPr>
              <a:t>공학동아리</a:t>
            </a:r>
            <a:endParaRPr lang="ko-KR" altLang="en-US" sz="1800" dirty="0">
              <a:solidFill>
                <a:schemeClr val="bg1"/>
              </a:solidFill>
              <a:latin typeface="Noto Sans KR" panose="020B0800000000000000" pitchFamily="34" charset="-127"/>
              <a:ea typeface="Noto Sans KR" panose="020B0800000000000000" pitchFamily="34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12744" y="107950"/>
            <a:ext cx="2700000" cy="17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1069208" rtl="0" eaLnBrk="1" latinLnBrk="1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직사각형 316"/>
          <p:cNvSpPr/>
          <p:nvPr/>
        </p:nvSpPr>
        <p:spPr>
          <a:xfrm>
            <a:off x="2516749" y="729878"/>
            <a:ext cx="7940669" cy="1078347"/>
          </a:xfrm>
          <a:prstGeom prst="rect">
            <a:avLst/>
          </a:prstGeom>
        </p:spPr>
        <p:txBody>
          <a:bodyPr wrap="square" lIns="31598" tIns="15799" rIns="31598" bIns="15799" anchor="ctr">
            <a:spAutoFit/>
          </a:bodyPr>
          <a:lstStyle/>
          <a:p>
            <a:pPr algn="r" fontAlgn="base"/>
            <a:r>
              <a:rPr lang="en-US" altLang="ko-KR" sz="3400" b="1" spc="-6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2022 </a:t>
            </a:r>
            <a:r>
              <a:rPr lang="ko-KR" altLang="en-US" sz="3400" b="1" spc="-6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공학교육혁신센터 </a:t>
            </a:r>
            <a:r>
              <a:rPr lang="ko-KR" altLang="en-US" sz="3400" b="1" spc="-6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공학동아리</a:t>
            </a:r>
            <a:endParaRPr lang="en-US" altLang="ko-KR" sz="3400" b="1" spc="-6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r" fontAlgn="base"/>
            <a:r>
              <a:rPr lang="ko-KR" altLang="en-US" sz="3400" b="1" spc="-6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활동 </a:t>
            </a:r>
            <a:r>
              <a:rPr lang="ko-KR" altLang="en-US" sz="3400" b="1" spc="-6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주제명</a:t>
            </a:r>
            <a:endParaRPr lang="ko-KR" altLang="en-US" sz="3400" spc="-6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71141" y="2607462"/>
            <a:ext cx="4826536" cy="540000"/>
            <a:chOff x="404491" y="2550312"/>
            <a:chExt cx="4826536" cy="540000"/>
          </a:xfrm>
        </p:grpSpPr>
        <p:cxnSp>
          <p:nvCxnSpPr>
            <p:cNvPr id="430" name="직선 연결선 429">
              <a:extLst>
                <a:ext uri="{FF2B5EF4-FFF2-40B4-BE49-F238E27FC236}">
                  <a16:creationId xmlns:a16="http://schemas.microsoft.com/office/drawing/2014/main" id="{2042695A-285C-42D6-9006-2792488291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027" y="2815067"/>
              <a:ext cx="4752000" cy="10491"/>
            </a:xfrm>
            <a:prstGeom prst="line">
              <a:avLst/>
            </a:prstGeom>
            <a:ln w="44450" cap="rnd">
              <a:solidFill>
                <a:srgbClr val="3ABEEE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C8489B24-20B9-4054-A996-48CFE2C4A9E3}"/>
                </a:ext>
              </a:extLst>
            </p:cNvPr>
            <p:cNvSpPr/>
            <p:nvPr/>
          </p:nvSpPr>
          <p:spPr>
            <a:xfrm>
              <a:off x="404491" y="2550312"/>
              <a:ext cx="2519998" cy="540000"/>
            </a:xfrm>
            <a:prstGeom prst="roundRect">
              <a:avLst>
                <a:gd name="adj" fmla="val 50000"/>
              </a:avLst>
            </a:prstGeom>
            <a:solidFill>
              <a:srgbClr val="BDAE80"/>
            </a:solidFill>
            <a:ln w="381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0"/>
              </a:gra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6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배경 및 목적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71141" y="5629924"/>
            <a:ext cx="4826536" cy="540000"/>
            <a:chOff x="404491" y="5572774"/>
            <a:chExt cx="4826536" cy="540000"/>
          </a:xfrm>
        </p:grpSpPr>
        <p:cxnSp>
          <p:nvCxnSpPr>
            <p:cNvPr id="573" name="직선 연결선 572">
              <a:extLst>
                <a:ext uri="{FF2B5EF4-FFF2-40B4-BE49-F238E27FC236}">
                  <a16:creationId xmlns:a16="http://schemas.microsoft.com/office/drawing/2014/main" id="{24387F79-018B-41F2-B596-8DAFD3E4B1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027" y="5837529"/>
              <a:ext cx="4752000" cy="10491"/>
            </a:xfrm>
            <a:prstGeom prst="line">
              <a:avLst/>
            </a:prstGeom>
            <a:ln w="44450" cap="rnd">
              <a:solidFill>
                <a:srgbClr val="3ABEEE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사각형: 둥근 모서리 13">
              <a:extLst>
                <a:ext uri="{FF2B5EF4-FFF2-40B4-BE49-F238E27FC236}">
                  <a16:creationId xmlns:a16="http://schemas.microsoft.com/office/drawing/2014/main" id="{C8489B24-20B9-4054-A996-48CFE2C4A9E3}"/>
                </a:ext>
              </a:extLst>
            </p:cNvPr>
            <p:cNvSpPr/>
            <p:nvPr/>
          </p:nvSpPr>
          <p:spPr>
            <a:xfrm>
              <a:off x="404491" y="5572774"/>
              <a:ext cx="2520000" cy="540000"/>
            </a:xfrm>
            <a:prstGeom prst="roundRect">
              <a:avLst>
                <a:gd name="adj" fmla="val 50000"/>
              </a:avLst>
            </a:prstGeom>
            <a:solidFill>
              <a:srgbClr val="BDAE80"/>
            </a:solidFill>
            <a:ln w="381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0"/>
              </a:gra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활동결과 </a:t>
              </a:r>
              <a:r>
                <a:rPr lang="ko-KR" altLang="en-US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내용</a:t>
              </a:r>
              <a:endParaRPr lang="ko-KR" altLang="en-US" sz="2000" spc="-6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71141" y="11801677"/>
            <a:ext cx="4826536" cy="540000"/>
            <a:chOff x="404491" y="11744527"/>
            <a:chExt cx="4826536" cy="540000"/>
          </a:xfrm>
        </p:grpSpPr>
        <p:cxnSp>
          <p:nvCxnSpPr>
            <p:cNvPr id="697" name="직선 연결선 696">
              <a:extLst>
                <a:ext uri="{FF2B5EF4-FFF2-40B4-BE49-F238E27FC236}">
                  <a16:creationId xmlns:a16="http://schemas.microsoft.com/office/drawing/2014/main" id="{24387F79-018B-41F2-B596-8DAFD3E4B1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027" y="12009282"/>
              <a:ext cx="4752000" cy="10491"/>
            </a:xfrm>
            <a:prstGeom prst="line">
              <a:avLst/>
            </a:prstGeom>
            <a:ln w="44450" cap="rnd">
              <a:solidFill>
                <a:srgbClr val="3ABEEE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사각형: 둥근 모서리 13">
              <a:extLst>
                <a:ext uri="{FF2B5EF4-FFF2-40B4-BE49-F238E27FC236}">
                  <a16:creationId xmlns:a16="http://schemas.microsoft.com/office/drawing/2014/main" id="{C8489B24-20B9-4054-A996-48CFE2C4A9E3}"/>
                </a:ext>
              </a:extLst>
            </p:cNvPr>
            <p:cNvSpPr/>
            <p:nvPr/>
          </p:nvSpPr>
          <p:spPr>
            <a:xfrm>
              <a:off x="404491" y="11744527"/>
              <a:ext cx="2520000" cy="540000"/>
            </a:xfrm>
            <a:prstGeom prst="roundRect">
              <a:avLst>
                <a:gd name="adj" fmla="val 50000"/>
              </a:avLst>
            </a:prstGeom>
            <a:solidFill>
              <a:srgbClr val="BDAE80"/>
            </a:solidFill>
            <a:ln w="381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0"/>
              </a:gra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활용방안</a:t>
              </a:r>
              <a:r>
                <a:rPr lang="en-US" altLang="ko-KR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|</a:t>
              </a:r>
              <a:r>
                <a:rPr lang="ko-KR" altLang="en-US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기대효과</a:t>
              </a:r>
              <a:endParaRPr lang="ko-KR" altLang="en-US" sz="2000" spc="-6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304" name="직사각형 303"/>
          <p:cNvSpPr/>
          <p:nvPr/>
        </p:nvSpPr>
        <p:spPr>
          <a:xfrm>
            <a:off x="5805010" y="14737197"/>
            <a:ext cx="4714456" cy="247350"/>
          </a:xfrm>
          <a:prstGeom prst="rect">
            <a:avLst/>
          </a:prstGeom>
        </p:spPr>
        <p:txBody>
          <a:bodyPr wrap="square" lIns="31598" tIns="15799" rIns="31598" bIns="15799" anchor="ctr">
            <a:spAutoFit/>
          </a:bodyPr>
          <a:lstStyle/>
          <a:p>
            <a:pPr algn="r" defTabSz="141210">
              <a:defRPr/>
            </a:pPr>
            <a:r>
              <a:rPr lang="en-US" altLang="ko-KR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2022 </a:t>
            </a:r>
            <a:r>
              <a:rPr lang="ko-KR" alt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공학교육혁신센터 </a:t>
            </a:r>
            <a:r>
              <a:rPr lang="ko-KR" altLang="en-US" sz="1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성과확산</a:t>
            </a:r>
            <a:r>
              <a:rPr lang="ko-KR" alt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및 경진대회</a:t>
            </a:r>
            <a:endParaRPr lang="ko-KR" altLang="en-US" sz="1400" b="1" cap="small" spc="-6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44" name="그룹 43"/>
          <p:cNvGrpSpPr>
            <a:grpSpLocks noChangeAspect="1"/>
          </p:cNvGrpSpPr>
          <p:nvPr/>
        </p:nvGrpSpPr>
        <p:grpSpPr>
          <a:xfrm>
            <a:off x="5506560" y="2338817"/>
            <a:ext cx="4952287" cy="3492000"/>
            <a:chOff x="26631396" y="5262213"/>
            <a:chExt cx="12651682" cy="8921078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94C35898-0605-8DF1-C71F-07A57C263BD4}"/>
                </a:ext>
              </a:extLst>
            </p:cNvPr>
            <p:cNvSpPr/>
            <p:nvPr/>
          </p:nvSpPr>
          <p:spPr>
            <a:xfrm>
              <a:off x="26631396" y="5262213"/>
              <a:ext cx="12651682" cy="89210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9B8031-70F2-F544-4DDA-8CE2ADE0FDCA}"/>
                </a:ext>
              </a:extLst>
            </p:cNvPr>
            <p:cNvSpPr txBox="1"/>
            <p:nvPr/>
          </p:nvSpPr>
          <p:spPr>
            <a:xfrm>
              <a:off x="27372700" y="7689852"/>
              <a:ext cx="11448789" cy="369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활동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err="1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학습결과물</a:t>
              </a:r>
              <a:endParaRPr kumimoji="1" lang="en-US" altLang="ko-KR" sz="4400" b="1" dirty="0" smtClean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그림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사진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표 등</a:t>
              </a:r>
              <a:endParaRPr kumimoji="1" lang="ko-Kore-KR" altLang="en-US" sz="4400" b="1" dirty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</p:txBody>
        </p:sp>
      </p:grpSp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5506560" y="5908093"/>
            <a:ext cx="4952287" cy="3492000"/>
            <a:chOff x="26631396" y="5262213"/>
            <a:chExt cx="12651682" cy="8921078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94C35898-0605-8DF1-C71F-07A57C263BD4}"/>
                </a:ext>
              </a:extLst>
            </p:cNvPr>
            <p:cNvSpPr/>
            <p:nvPr/>
          </p:nvSpPr>
          <p:spPr>
            <a:xfrm>
              <a:off x="26631396" y="5262213"/>
              <a:ext cx="12651682" cy="89210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9B8031-70F2-F544-4DDA-8CE2ADE0FDCA}"/>
                </a:ext>
              </a:extLst>
            </p:cNvPr>
            <p:cNvSpPr txBox="1"/>
            <p:nvPr/>
          </p:nvSpPr>
          <p:spPr>
            <a:xfrm>
              <a:off x="27372700" y="7884522"/>
              <a:ext cx="11448789" cy="369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활동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err="1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학습결과물</a:t>
              </a:r>
              <a:endParaRPr kumimoji="1" lang="en-US" altLang="ko-KR" sz="4400" b="1" dirty="0" smtClean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그림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사진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표 등</a:t>
              </a:r>
              <a:endParaRPr kumimoji="1" lang="ko-Kore-KR" altLang="en-US" sz="4400" b="1" dirty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</p:txBody>
        </p:sp>
      </p:grpSp>
      <p:grpSp>
        <p:nvGrpSpPr>
          <p:cNvPr id="50" name="그룹 49"/>
          <p:cNvGrpSpPr>
            <a:grpSpLocks noChangeAspect="1"/>
          </p:cNvGrpSpPr>
          <p:nvPr/>
        </p:nvGrpSpPr>
        <p:grpSpPr>
          <a:xfrm>
            <a:off x="5506560" y="9477369"/>
            <a:ext cx="4952287" cy="3492000"/>
            <a:chOff x="26631396" y="5262213"/>
            <a:chExt cx="12651682" cy="8921078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94C35898-0605-8DF1-C71F-07A57C263BD4}"/>
                </a:ext>
              </a:extLst>
            </p:cNvPr>
            <p:cNvSpPr/>
            <p:nvPr/>
          </p:nvSpPr>
          <p:spPr>
            <a:xfrm>
              <a:off x="26631396" y="5262213"/>
              <a:ext cx="12651682" cy="89210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19B8031-70F2-F544-4DDA-8CE2ADE0FDCA}"/>
                </a:ext>
              </a:extLst>
            </p:cNvPr>
            <p:cNvSpPr txBox="1"/>
            <p:nvPr/>
          </p:nvSpPr>
          <p:spPr>
            <a:xfrm>
              <a:off x="27372700" y="7884522"/>
              <a:ext cx="11448789" cy="369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활동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err="1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학습결과물</a:t>
              </a:r>
              <a:endParaRPr kumimoji="1" lang="en-US" altLang="ko-KR" sz="4400" b="1" dirty="0" smtClean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그림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사진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표 등</a:t>
              </a:r>
              <a:endParaRPr kumimoji="1" lang="ko-Kore-KR" altLang="en-US" sz="4400" b="1" dirty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</p:txBody>
        </p:sp>
      </p:grp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4C35898-0605-8DF1-C71F-07A57C263BD4}"/>
              </a:ext>
            </a:extLst>
          </p:cNvPr>
          <p:cNvSpPr/>
          <p:nvPr/>
        </p:nvSpPr>
        <p:spPr>
          <a:xfrm>
            <a:off x="5506560" y="13072972"/>
            <a:ext cx="4952287" cy="1584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/>
          <p:cNvSpPr/>
          <p:nvPr/>
        </p:nvSpPr>
        <p:spPr>
          <a:xfrm>
            <a:off x="345676" y="3214137"/>
            <a:ext cx="4860000" cy="216000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아이템 등 </a:t>
            </a:r>
            <a:r>
              <a:rPr lang="ko-KR" altLang="en-US" sz="1400" i="1" dirty="0" err="1" smtClean="0">
                <a:latin typeface="+mn-ea"/>
              </a:rPr>
              <a:t>도출배경</a:t>
            </a:r>
            <a:r>
              <a:rPr lang="en-US" altLang="ko-KR" sz="1400" i="1" dirty="0" smtClean="0">
                <a:latin typeface="+mn-ea"/>
              </a:rPr>
              <a:t>(</a:t>
            </a:r>
            <a:r>
              <a:rPr lang="ko-KR" altLang="en-US" sz="1400" i="1" dirty="0" err="1" smtClean="0">
                <a:latin typeface="+mn-ea"/>
              </a:rPr>
              <a:t>산업이슈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사회적 이슈 등</a:t>
            </a:r>
            <a:r>
              <a:rPr lang="en-US" altLang="ko-KR" sz="1400" i="1" dirty="0" smtClean="0">
                <a:latin typeface="+mn-ea"/>
              </a:rPr>
              <a:t>)</a:t>
            </a:r>
          </a:p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아이템 등의 </a:t>
            </a:r>
            <a:r>
              <a:rPr lang="ko-KR" altLang="en-US" sz="1400" i="1" dirty="0" smtClean="0">
                <a:latin typeface="+mn-ea"/>
              </a:rPr>
              <a:t>문제정의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해결로 달성하고자 하는 목표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목적 등 핵심 사항을 간략하게 기술</a:t>
            </a:r>
            <a:endParaRPr lang="ko-KR" altLang="en-US" sz="1400" i="1" dirty="0">
              <a:latin typeface="+mn-ea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45676" y="6222099"/>
            <a:ext cx="4860000" cy="531330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실험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실습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설계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제작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시뮬레이션 등 결과물의 주요 내용이나 기술적인 특징 등 핵심 사항을 </a:t>
            </a:r>
            <a:r>
              <a:rPr lang="ko-KR" altLang="en-US" sz="1400" i="1" dirty="0" smtClean="0">
                <a:latin typeface="+mn-ea"/>
              </a:rPr>
              <a:t>기술</a:t>
            </a:r>
            <a:endParaRPr lang="en-US" altLang="ko-KR" sz="1400" i="1" dirty="0" smtClean="0">
              <a:latin typeface="+mn-ea"/>
            </a:endParaRPr>
          </a:p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대내외 전시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경진대회 참가 등</a:t>
            </a:r>
            <a:endParaRPr lang="en-US" altLang="ko-KR" sz="1400" i="1" dirty="0" smtClean="0">
              <a:latin typeface="+mn-ea"/>
            </a:endParaRPr>
          </a:p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필요시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그림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사진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표 등을 활용 가능</a:t>
            </a:r>
            <a:endParaRPr lang="en-US" altLang="ko-KR" sz="1400" i="1" dirty="0">
              <a:latin typeface="+mn-ea"/>
            </a:endParaRPr>
          </a:p>
          <a:p>
            <a:pPr algn="ctr">
              <a:spcAft>
                <a:spcPts val="300"/>
              </a:spcAft>
            </a:pPr>
            <a:endParaRPr lang="ko-KR" altLang="en-US" sz="1400" dirty="0"/>
          </a:p>
        </p:txBody>
      </p:sp>
      <p:sp>
        <p:nvSpPr>
          <p:cNvPr id="63" name="직사각형 62"/>
          <p:cNvSpPr/>
          <p:nvPr/>
        </p:nvSpPr>
        <p:spPr>
          <a:xfrm>
            <a:off x="345676" y="12388111"/>
            <a:ext cx="4860000" cy="2268861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아이템의 </a:t>
            </a:r>
            <a:r>
              <a:rPr lang="ko-KR" altLang="en-US" sz="1400" i="1" dirty="0" smtClean="0">
                <a:latin typeface="+mn-ea"/>
              </a:rPr>
              <a:t>문제해결을 통한 활용</a:t>
            </a:r>
            <a:r>
              <a:rPr lang="en-US" altLang="ko-KR" sz="1400" i="1" dirty="0" smtClean="0">
                <a:latin typeface="+mn-ea"/>
              </a:rPr>
              <a:t>(</a:t>
            </a:r>
            <a:r>
              <a:rPr lang="ko-KR" altLang="en-US" sz="1400" i="1" dirty="0" smtClean="0">
                <a:latin typeface="+mn-ea"/>
              </a:rPr>
              <a:t>창업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특허출원 등</a:t>
            </a:r>
            <a:r>
              <a:rPr lang="en-US" altLang="ko-KR" sz="1400" i="1" dirty="0" smtClean="0">
                <a:latin typeface="+mn-ea"/>
              </a:rPr>
              <a:t>)</a:t>
            </a:r>
            <a:r>
              <a:rPr lang="ko-KR" altLang="en-US" sz="1400" i="1" dirty="0" smtClean="0">
                <a:latin typeface="+mn-ea"/>
              </a:rPr>
              <a:t>방안을 기술</a:t>
            </a:r>
            <a:endParaRPr lang="en-US" altLang="ko-KR" sz="1400" i="1" dirty="0" smtClean="0">
              <a:latin typeface="+mn-ea"/>
            </a:endParaRPr>
          </a:p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과제를 통해 얻을 수 있는 기대효과</a:t>
            </a:r>
            <a:r>
              <a:rPr lang="en-US" altLang="ko-KR" sz="1400" i="1" dirty="0" smtClean="0">
                <a:latin typeface="+mn-ea"/>
              </a:rPr>
              <a:t>(</a:t>
            </a:r>
            <a:r>
              <a:rPr lang="ko-KR" altLang="en-US" sz="1400" i="1" dirty="0" smtClean="0">
                <a:latin typeface="+mn-ea"/>
              </a:rPr>
              <a:t>산업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교육 등</a:t>
            </a:r>
            <a:r>
              <a:rPr lang="en-US" altLang="ko-KR" sz="1400" i="1" dirty="0" smtClean="0">
                <a:latin typeface="+mn-ea"/>
              </a:rPr>
              <a:t>) </a:t>
            </a:r>
            <a:r>
              <a:rPr lang="ko-KR" altLang="en-US" sz="1400" i="1" dirty="0" smtClean="0">
                <a:latin typeface="+mn-ea"/>
              </a:rPr>
              <a:t>기술</a:t>
            </a:r>
            <a:endParaRPr lang="en-US" altLang="ko-KR" sz="1400" i="1" dirty="0">
              <a:latin typeface="+mn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4E4721-ED45-C233-8EEC-24A44789E402}"/>
              </a:ext>
            </a:extLst>
          </p:cNvPr>
          <p:cNvSpPr txBox="1"/>
          <p:nvPr/>
        </p:nvSpPr>
        <p:spPr>
          <a:xfrm>
            <a:off x="5519260" y="13078236"/>
            <a:ext cx="1052990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300"/>
              </a:spcAft>
            </a:pP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학부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(</a:t>
            </a: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과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):</a:t>
            </a: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지도교수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동아리명</a:t>
            </a:r>
            <a:r>
              <a:rPr kumimoji="1" lang="en-US" altLang="ko-KR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  <a:endParaRPr kumimoji="1" lang="ko-KR" altLang="en-US" sz="1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" panose="02000503000000020004" pitchFamily="2" charset="-127"/>
            </a:endParaRP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산업체명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  <a:endParaRPr kumimoji="1" lang="ko-KR" altLang="en-US" sz="1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07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13178</TotalTime>
  <Words>147</Words>
  <Application>Microsoft Office PowerPoint</Application>
  <PresentationFormat>사용자 지정</PresentationFormat>
  <Paragraphs>23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나눔스퀘어 ExtraBold</vt:lpstr>
      <vt:lpstr>Noto Sans KR</vt:lpstr>
      <vt:lpstr>Pretendard</vt:lpstr>
      <vt:lpstr>Calibri</vt:lpstr>
      <vt:lpstr>맑은 고딕</vt:lpstr>
      <vt:lpstr>Calibri Light</vt:lpstr>
      <vt:lpstr>HY헤드라인M</vt:lpstr>
      <vt:lpstr>Arial</vt:lpstr>
      <vt:lpstr>Wingdings</vt:lpstr>
      <vt:lpstr>1_Office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공학교육혁신</dc:creator>
  <cp:lastModifiedBy>공학교육혁신</cp:lastModifiedBy>
  <cp:revision>632</cp:revision>
  <cp:lastPrinted>2022-09-20T01:44:14Z</cp:lastPrinted>
  <dcterms:created xsi:type="dcterms:W3CDTF">2020-08-11T01:02:43Z</dcterms:created>
  <dcterms:modified xsi:type="dcterms:W3CDTF">2022-11-21T08:27:57Z</dcterms:modified>
</cp:coreProperties>
</file>