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1" r:id="rId1"/>
  </p:sldMasterIdLst>
  <p:sldIdLst>
    <p:sldId id="260" r:id="rId2"/>
  </p:sldIdLst>
  <p:sldSz cx="10691813" cy="15119350"/>
  <p:notesSz cx="6797675" cy="9926638"/>
  <p:embeddedFontLst>
    <p:embeddedFont>
      <p:font typeface="나눔스퀘어 ExtraBold" panose="020B0600000101010101" pitchFamily="50" charset="-127"/>
      <p:bold r:id="rId3"/>
    </p:embeddedFont>
    <p:embeddedFont>
      <p:font typeface="HY헤드라인M" panose="02030600000101010101" pitchFamily="18" charset="-127"/>
      <p:regular r:id="rId4"/>
    </p:embeddedFont>
    <p:embeddedFont>
      <p:font typeface="Noto Sans KR" panose="020B0500000000000000" pitchFamily="34" charset="-127"/>
      <p:regular r:id="rId5"/>
      <p:bold r:id="rId6"/>
    </p:embeddedFont>
    <p:embeddedFont>
      <p:font typeface="맑은 고딕" panose="020B0503020000020004" pitchFamily="50" charset="-127"/>
      <p:regular r:id="rId7"/>
      <p:bold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retendard" panose="020B0600000101010101" charset="-127"/>
      <p:regular r:id="rId13"/>
      <p:bold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1pPr>
    <a:lvl2pPr marL="554721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2pPr>
    <a:lvl3pPr marL="110944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3pPr>
    <a:lvl4pPr marL="1664162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4pPr>
    <a:lvl5pPr marL="2218883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5pPr>
    <a:lvl6pPr marL="2773604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6pPr>
    <a:lvl7pPr marL="332832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7pPr>
    <a:lvl8pPr marL="3883045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8pPr>
    <a:lvl9pPr marL="4437766" algn="l" defTabSz="554721" rtl="0" eaLnBrk="1" latinLnBrk="0" hangingPunct="1">
      <a:defRPr sz="218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48" userDrawn="1">
          <p15:clr>
            <a:srgbClr val="A4A3A4"/>
          </p15:clr>
        </p15:guide>
        <p15:guide id="2" pos="6586" userDrawn="1">
          <p15:clr>
            <a:srgbClr val="A4A3A4"/>
          </p15:clr>
        </p15:guide>
        <p15:guide id="3" pos="149" userDrawn="1">
          <p15:clr>
            <a:srgbClr val="A4A3A4"/>
          </p15:clr>
        </p15:guide>
        <p15:guide id="4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36F77"/>
    <a:srgbClr val="FFC000"/>
    <a:srgbClr val="0070C0"/>
    <a:srgbClr val="002060"/>
    <a:srgbClr val="A79457"/>
    <a:srgbClr val="BDAE80"/>
    <a:srgbClr val="FFFFFF"/>
    <a:srgbClr val="7F7F7F"/>
    <a:srgbClr val="009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375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3504" y="114"/>
      </p:cViewPr>
      <p:guideLst>
        <p:guide orient="horz" pos="4748"/>
        <p:guide pos="6586"/>
        <p:guide pos="149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font" Target="fonts/font13.fntdata"/><Relationship Id="rId10" Type="http://schemas.openxmlformats.org/officeDocument/2006/relationships/font" Target="fonts/font8.fntdata"/><Relationship Id="rId19" Type="http://schemas.openxmlformats.org/officeDocument/2006/relationships/theme" Target="theme/theme1.xml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3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-462" y="0"/>
            <a:ext cx="10692737" cy="15119350"/>
          </a:xfrm>
          <a:prstGeom prst="rect">
            <a:avLst/>
          </a:prstGeom>
          <a:solidFill>
            <a:srgbClr val="636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54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" y="0"/>
            <a:ext cx="10691863" cy="151193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804969"/>
            <a:ext cx="9221689" cy="2922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4024827"/>
            <a:ext cx="9221689" cy="95930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E2121-5A56-4AD3-954E-26A4DCE8F4E2}" type="datetimeFigureOut">
              <a:rPr lang="ko-KR" altLang="en-US" smtClean="0"/>
              <a:t>2023-11-27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14013401"/>
            <a:ext cx="3608487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14013401"/>
            <a:ext cx="2405658" cy="8049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8856-EF00-4F18-86CA-BB820A93EC4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모서리가 둥근 사각형 설명선 14"/>
          <p:cNvSpPr/>
          <p:nvPr userDrawn="1"/>
        </p:nvSpPr>
        <p:spPr>
          <a:xfrm>
            <a:off x="1946910" y="205681"/>
            <a:ext cx="2160000" cy="540000"/>
          </a:xfrm>
          <a:prstGeom prst="wedgeRoundRectCallout">
            <a:avLst>
              <a:gd name="adj1" fmla="val -66752"/>
              <a:gd name="adj2" fmla="val -6077"/>
              <a:gd name="adj3" fmla="val 1666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GNU </a:t>
            </a:r>
            <a:r>
              <a:rPr lang="ko-KR" altLang="en-US" sz="14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창의융합</a:t>
            </a:r>
            <a:endParaRPr lang="en-US" altLang="ko-KR" sz="1400" dirty="0" smtClean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  <a:p>
            <a:pPr algn="ctr"/>
            <a:r>
              <a:rPr lang="ko-KR" altLang="en-US" sz="1800" dirty="0" err="1" smtClean="0">
                <a:solidFill>
                  <a:schemeClr val="bg1"/>
                </a:solidFill>
                <a:latin typeface="Noto Sans KR" panose="020B0800000000000000" pitchFamily="34" charset="-127"/>
                <a:ea typeface="Noto Sans KR" panose="020B0800000000000000" pitchFamily="34" charset="-127"/>
              </a:rPr>
              <a:t>공학동아리</a:t>
            </a:r>
            <a:endParaRPr lang="ko-KR" altLang="en-US" sz="1800" dirty="0">
              <a:solidFill>
                <a:schemeClr val="bg1"/>
              </a:solidFill>
              <a:latin typeface="Noto Sans KR" panose="020B0800000000000000" pitchFamily="34" charset="-127"/>
              <a:ea typeface="Noto Sans KR" panose="020B0800000000000000" pitchFamily="34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112744" y="107950"/>
            <a:ext cx="2700000" cy="178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0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l" defTabSz="1069208" rtl="0" eaLnBrk="1" latinLnBrk="1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1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1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1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직사각형 316"/>
          <p:cNvSpPr/>
          <p:nvPr/>
        </p:nvSpPr>
        <p:spPr>
          <a:xfrm>
            <a:off x="2516749" y="729878"/>
            <a:ext cx="7940669" cy="1078347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fontAlgn="base"/>
            <a:r>
              <a:rPr lang="en-US" altLang="ko-KR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창의융합</a:t>
            </a:r>
            <a:r>
              <a:rPr lang="ko-KR" altLang="en-US" sz="3400" b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</a:t>
            </a:r>
            <a:r>
              <a:rPr lang="ko-KR" altLang="en-US" sz="3400" b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공학동아리</a:t>
            </a:r>
            <a:endParaRPr lang="en-US" altLang="ko-KR" sz="3400" b="1" spc="-6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  <a:p>
            <a:pPr algn="r" fontAlgn="base"/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“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활동 </a:t>
            </a:r>
            <a:r>
              <a:rPr lang="ko-KR" altLang="en-US" sz="3400" b="1" i="1" spc="-6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주제명</a:t>
            </a:r>
            <a:r>
              <a:rPr lang="ko-KR" altLang="en-US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입력</a:t>
            </a:r>
            <a:r>
              <a:rPr lang="en-US" altLang="ko-KR" sz="3400" b="1" i="1" spc="-6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”</a:t>
            </a:r>
            <a:endParaRPr lang="ko-KR" altLang="en-US" sz="3400" i="1" spc="-6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71141" y="2607462"/>
            <a:ext cx="4826536" cy="540000"/>
            <a:chOff x="404491" y="2550312"/>
            <a:chExt cx="4826536" cy="540000"/>
          </a:xfrm>
        </p:grpSpPr>
        <p:cxnSp>
          <p:nvCxnSpPr>
            <p:cNvPr id="430" name="직선 연결선 429">
              <a:extLst>
                <a:ext uri="{FF2B5EF4-FFF2-40B4-BE49-F238E27FC236}">
                  <a16:creationId xmlns:a16="http://schemas.microsoft.com/office/drawing/2014/main" id="{2042695A-285C-42D6-9006-2792488291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2815067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2550312"/>
              <a:ext cx="2519998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배경 및 목적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71141" y="5629924"/>
            <a:ext cx="4826536" cy="540000"/>
            <a:chOff x="404491" y="5572774"/>
            <a:chExt cx="4826536" cy="540000"/>
          </a:xfrm>
        </p:grpSpPr>
        <p:cxnSp>
          <p:nvCxnSpPr>
            <p:cNvPr id="573" name="직선 연결선 572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5837529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1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5572774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활동결과 내용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71141" y="11801677"/>
            <a:ext cx="4826536" cy="540000"/>
            <a:chOff x="404491" y="11744527"/>
            <a:chExt cx="4826536" cy="540000"/>
          </a:xfrm>
        </p:grpSpPr>
        <p:cxnSp>
          <p:nvCxnSpPr>
            <p:cNvPr id="697" name="직선 연결선 696">
              <a:extLst>
                <a:ext uri="{FF2B5EF4-FFF2-40B4-BE49-F238E27FC236}">
                  <a16:creationId xmlns:a16="http://schemas.microsoft.com/office/drawing/2014/main" id="{24387F79-018B-41F2-B596-8DAFD3E4B1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27" y="12009282"/>
              <a:ext cx="4752000" cy="10491"/>
            </a:xfrm>
            <a:prstGeom prst="line">
              <a:avLst/>
            </a:prstGeom>
            <a:ln w="44450" cap="rnd">
              <a:solidFill>
                <a:srgbClr val="3ABEEE"/>
              </a:solidFill>
              <a:prstDash val="soli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사각형: 둥근 모서리 13">
              <a:extLst>
                <a:ext uri="{FF2B5EF4-FFF2-40B4-BE49-F238E27FC236}">
                  <a16:creationId xmlns:a16="http://schemas.microsoft.com/office/drawing/2014/main" id="{C8489B24-20B9-4054-A996-48CFE2C4A9E3}"/>
                </a:ext>
              </a:extLst>
            </p:cNvPr>
            <p:cNvSpPr/>
            <p:nvPr/>
          </p:nvSpPr>
          <p:spPr>
            <a:xfrm>
              <a:off x="404491" y="11744527"/>
              <a:ext cx="2520000" cy="540000"/>
            </a:xfrm>
            <a:prstGeom prst="roundRect">
              <a:avLst>
                <a:gd name="adj" fmla="val 50000"/>
              </a:avLst>
            </a:prstGeom>
            <a:solidFill>
              <a:srgbClr val="BDAE80"/>
            </a:solidFill>
            <a:ln w="38100">
              <a:gradFill>
                <a:gsLst>
                  <a:gs pos="0">
                    <a:srgbClr val="00B0F0"/>
                  </a:gs>
                  <a:gs pos="50000">
                    <a:schemeClr val="bg1"/>
                  </a:gs>
                  <a:gs pos="100000">
                    <a:srgbClr val="00B0F0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0"/>
              </a:gra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활용방안</a:t>
              </a:r>
              <a:r>
                <a:rPr lang="en-US" altLang="ko-KR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|</a:t>
              </a:r>
              <a:r>
                <a:rPr lang="ko-KR" altLang="en-US" sz="2000" spc="-6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기대효과</a:t>
              </a:r>
              <a:endParaRPr lang="ko-KR" altLang="en-US" sz="2000" spc="-6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  <p:sp>
        <p:nvSpPr>
          <p:cNvPr id="304" name="직사각형 303"/>
          <p:cNvSpPr/>
          <p:nvPr/>
        </p:nvSpPr>
        <p:spPr>
          <a:xfrm>
            <a:off x="5805010" y="14737197"/>
            <a:ext cx="4714456" cy="247350"/>
          </a:xfrm>
          <a:prstGeom prst="rect">
            <a:avLst/>
          </a:prstGeom>
        </p:spPr>
        <p:txBody>
          <a:bodyPr wrap="square" lIns="31598" tIns="15799" rIns="31598" bIns="15799" anchor="ctr">
            <a:spAutoFit/>
          </a:bodyPr>
          <a:lstStyle/>
          <a:p>
            <a:pPr algn="r" defTabSz="141210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2023 GNU ICEE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사업성과 </a:t>
            </a:r>
            <a:r>
              <a:rPr lang="ko-KR" altLang="en-U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공유확산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 전시 </a:t>
            </a:r>
            <a:r>
              <a:rPr lang="ko-KR" altLang="en-U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 ExtraBold" panose="020B0600000101010101" pitchFamily="50" charset="-127"/>
                <a:ea typeface="나눔스퀘어 ExtraBold" panose="020B0600000101010101" pitchFamily="50" charset="-127"/>
              </a:rPr>
              <a:t>및 경진대회</a:t>
            </a:r>
            <a:endParaRPr lang="ko-KR" altLang="en-US" sz="1400" b="1" cap="small" spc="-6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 ExtraBold" panose="020B0600000101010101" pitchFamily="50" charset="-127"/>
              <a:ea typeface="나눔스퀘어 ExtraBold" panose="020B0600000101010101" pitchFamily="50" charset="-127"/>
            </a:endParaRPr>
          </a:p>
        </p:txBody>
      </p:sp>
      <p:grpSp>
        <p:nvGrpSpPr>
          <p:cNvPr id="44" name="그룹 43"/>
          <p:cNvGrpSpPr>
            <a:grpSpLocks noChangeAspect="1"/>
          </p:cNvGrpSpPr>
          <p:nvPr/>
        </p:nvGrpSpPr>
        <p:grpSpPr>
          <a:xfrm>
            <a:off x="5506560" y="2338817"/>
            <a:ext cx="4952287" cy="3492000"/>
            <a:chOff x="26631396" y="5262213"/>
            <a:chExt cx="12651682" cy="8921078"/>
          </a:xfrm>
        </p:grpSpPr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68985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47" name="그룹 46"/>
          <p:cNvGrpSpPr>
            <a:grpSpLocks noChangeAspect="1"/>
          </p:cNvGrpSpPr>
          <p:nvPr/>
        </p:nvGrpSpPr>
        <p:grpSpPr>
          <a:xfrm>
            <a:off x="5506560" y="5908093"/>
            <a:ext cx="4952287" cy="3492000"/>
            <a:chOff x="26631396" y="5262213"/>
            <a:chExt cx="12651682" cy="8921078"/>
          </a:xfrm>
        </p:grpSpPr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grpSp>
        <p:nvGrpSpPr>
          <p:cNvPr id="50" name="그룹 49"/>
          <p:cNvGrpSpPr>
            <a:grpSpLocks noChangeAspect="1"/>
          </p:cNvGrpSpPr>
          <p:nvPr/>
        </p:nvGrpSpPr>
        <p:grpSpPr>
          <a:xfrm>
            <a:off x="5506560" y="9477369"/>
            <a:ext cx="4952287" cy="3492000"/>
            <a:chOff x="26631396" y="5262213"/>
            <a:chExt cx="12651682" cy="8921078"/>
          </a:xfrm>
        </p:grpSpPr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94C35898-0605-8DF1-C71F-07A57C263BD4}"/>
                </a:ext>
              </a:extLst>
            </p:cNvPr>
            <p:cNvSpPr/>
            <p:nvPr/>
          </p:nvSpPr>
          <p:spPr>
            <a:xfrm>
              <a:off x="26631396" y="5262213"/>
              <a:ext cx="12651682" cy="892107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ore-KR" alt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9B8031-70F2-F544-4DDA-8CE2ADE0FDCA}"/>
                </a:ext>
              </a:extLst>
            </p:cNvPr>
            <p:cNvSpPr txBox="1"/>
            <p:nvPr/>
          </p:nvSpPr>
          <p:spPr>
            <a:xfrm>
              <a:off x="27372700" y="7884522"/>
              <a:ext cx="11448789" cy="3695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활동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err="1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학습결과물</a:t>
              </a:r>
              <a:endParaRPr kumimoji="1" lang="en-US" altLang="ko-KR" sz="4400" b="1" dirty="0" smtClean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  <a:p>
              <a:pPr algn="ctr"/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그림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사진</a:t>
              </a:r>
              <a:r>
                <a:rPr kumimoji="1" lang="en-US" altLang="ko-KR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/</a:t>
              </a:r>
              <a:r>
                <a:rPr kumimoji="1" lang="ko-KR" altLang="en-US" sz="4400" b="1" dirty="0" smtClean="0">
                  <a:solidFill>
                    <a:schemeClr val="accent5"/>
                  </a:solidFill>
                  <a:latin typeface="+mn-ea"/>
                  <a:cs typeface="Pretendard" panose="02000503000000020004" pitchFamily="2" charset="-127"/>
                </a:rPr>
                <a:t>표 등</a:t>
              </a:r>
              <a:endParaRPr kumimoji="1" lang="ko-Kore-KR" altLang="en-US" sz="4400" b="1" dirty="0">
                <a:solidFill>
                  <a:schemeClr val="accent5"/>
                </a:solidFill>
                <a:latin typeface="+mn-ea"/>
                <a:cs typeface="Pretendard" panose="02000503000000020004" pitchFamily="2" charset="-127"/>
              </a:endParaRPr>
            </a:p>
          </p:txBody>
        </p:sp>
      </p:grp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94C35898-0605-8DF1-C71F-07A57C263BD4}"/>
              </a:ext>
            </a:extLst>
          </p:cNvPr>
          <p:cNvSpPr/>
          <p:nvPr/>
        </p:nvSpPr>
        <p:spPr>
          <a:xfrm>
            <a:off x="5506560" y="13072972"/>
            <a:ext cx="4952287" cy="15840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/>
          </a:p>
        </p:txBody>
      </p:sp>
      <p:sp>
        <p:nvSpPr>
          <p:cNvPr id="8" name="직사각형 7"/>
          <p:cNvSpPr/>
          <p:nvPr/>
        </p:nvSpPr>
        <p:spPr>
          <a:xfrm>
            <a:off x="345676" y="3214137"/>
            <a:ext cx="4860000" cy="21600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 등 </a:t>
            </a:r>
            <a:r>
              <a:rPr lang="ko-KR" altLang="en-US" sz="1400" i="1" dirty="0" err="1" smtClean="0">
                <a:latin typeface="+mn-ea"/>
              </a:rPr>
              <a:t>도출배경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err="1" smtClean="0">
                <a:latin typeface="+mn-ea"/>
              </a:rPr>
              <a:t>산업이슈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사회적 이슈 등</a:t>
            </a:r>
            <a:r>
              <a:rPr lang="en-US" altLang="ko-KR" sz="1400" i="1" dirty="0" smtClean="0">
                <a:latin typeface="+mn-ea"/>
              </a:rPr>
              <a:t>)</a:t>
            </a: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 등의 문제정의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해결로 달성하고자 하는 목표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목적 등 핵심 사항을 간략하게 기술</a:t>
            </a:r>
            <a:endParaRPr lang="ko-KR" altLang="en-US" sz="1400" i="1" dirty="0">
              <a:latin typeface="+mn-ea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345676" y="6222099"/>
            <a:ext cx="4860000" cy="5313300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실험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실습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설계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제작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시뮬레이션 등 결과물의 주요 내용이나 기술적인 특징 등 핵심 사항을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대내외 전시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경진대회 참가 등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필요시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그림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사진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표 등을 활용 가능</a:t>
            </a:r>
            <a:endParaRPr lang="en-US" altLang="ko-KR" sz="1400" i="1" dirty="0">
              <a:latin typeface="+mn-ea"/>
            </a:endParaRPr>
          </a:p>
          <a:p>
            <a:pPr algn="ctr">
              <a:spcAft>
                <a:spcPts val="300"/>
              </a:spcAft>
            </a:pPr>
            <a:endParaRPr lang="ko-KR" altLang="en-US" sz="1400" dirty="0"/>
          </a:p>
        </p:txBody>
      </p:sp>
      <p:sp>
        <p:nvSpPr>
          <p:cNvPr id="63" name="직사각형 62"/>
          <p:cNvSpPr/>
          <p:nvPr/>
        </p:nvSpPr>
        <p:spPr>
          <a:xfrm>
            <a:off x="345676" y="12388111"/>
            <a:ext cx="4860000" cy="226886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</a:t>
            </a:r>
            <a:r>
              <a:rPr lang="en-US" altLang="ko-KR" sz="1400" i="1" dirty="0" smtClean="0">
                <a:latin typeface="+mn-ea"/>
              </a:rPr>
              <a:t>/</a:t>
            </a:r>
            <a:r>
              <a:rPr lang="ko-KR" altLang="en-US" sz="1400" i="1" dirty="0" smtClean="0">
                <a:latin typeface="+mn-ea"/>
              </a:rPr>
              <a:t>아이템의 문제해결을 통한 활용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창업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특허출원 등</a:t>
            </a:r>
            <a:r>
              <a:rPr lang="en-US" altLang="ko-KR" sz="1400" i="1" dirty="0" smtClean="0">
                <a:latin typeface="+mn-ea"/>
              </a:rPr>
              <a:t>)</a:t>
            </a:r>
            <a:r>
              <a:rPr lang="ko-KR" altLang="en-US" sz="1400" i="1" dirty="0" smtClean="0">
                <a:latin typeface="+mn-ea"/>
              </a:rPr>
              <a:t>방안을 기술</a:t>
            </a:r>
            <a:endParaRPr lang="en-US" altLang="ko-KR" sz="1400" i="1" dirty="0" smtClean="0">
              <a:latin typeface="+mn-ea"/>
            </a:endParaRPr>
          </a:p>
          <a:p>
            <a:pPr marL="180000" indent="-180000" algn="just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ko-KR" altLang="en-US" sz="1400" i="1" dirty="0" smtClean="0">
                <a:latin typeface="+mn-ea"/>
              </a:rPr>
              <a:t>과제를 통해 얻을 수 있는 기대효과</a:t>
            </a:r>
            <a:r>
              <a:rPr lang="en-US" altLang="ko-KR" sz="1400" i="1" dirty="0" smtClean="0">
                <a:latin typeface="+mn-ea"/>
              </a:rPr>
              <a:t>(</a:t>
            </a:r>
            <a:r>
              <a:rPr lang="ko-KR" altLang="en-US" sz="1400" i="1" dirty="0" smtClean="0">
                <a:latin typeface="+mn-ea"/>
              </a:rPr>
              <a:t>산업</a:t>
            </a:r>
            <a:r>
              <a:rPr lang="en-US" altLang="ko-KR" sz="1400" i="1" dirty="0" smtClean="0">
                <a:latin typeface="+mn-ea"/>
              </a:rPr>
              <a:t>, </a:t>
            </a:r>
            <a:r>
              <a:rPr lang="ko-KR" altLang="en-US" sz="1400" i="1" dirty="0" smtClean="0">
                <a:latin typeface="+mn-ea"/>
              </a:rPr>
              <a:t>교육 등</a:t>
            </a:r>
            <a:r>
              <a:rPr lang="en-US" altLang="ko-KR" sz="1400" i="1" dirty="0" smtClean="0">
                <a:latin typeface="+mn-ea"/>
              </a:rPr>
              <a:t>) </a:t>
            </a:r>
            <a:r>
              <a:rPr lang="ko-KR" altLang="en-US" sz="1400" i="1" dirty="0" smtClean="0">
                <a:latin typeface="+mn-ea"/>
              </a:rPr>
              <a:t>기술</a:t>
            </a:r>
            <a:endParaRPr lang="en-US" altLang="ko-KR" sz="1400" i="1" dirty="0">
              <a:latin typeface="+mn-ea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74E4721-ED45-C233-8EEC-24A44789E402}"/>
              </a:ext>
            </a:extLst>
          </p:cNvPr>
          <p:cNvSpPr txBox="1"/>
          <p:nvPr/>
        </p:nvSpPr>
        <p:spPr>
          <a:xfrm>
            <a:off x="5519260" y="13078236"/>
            <a:ext cx="1052990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동아리명</a:t>
            </a:r>
            <a:r>
              <a:rPr kumimoji="1" lang="en-US" altLang="ko-KR" sz="1400" b="1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  <a:p>
            <a:pPr algn="dist">
              <a:spcAft>
                <a:spcPts val="300"/>
              </a:spcAft>
            </a:pPr>
            <a:r>
              <a:rPr kumimoji="1" lang="ko-KR" altLang="en-US" sz="1400" b="1" dirty="0" err="1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산업체명</a:t>
            </a:r>
            <a:r>
              <a:rPr kumimoji="1" lang="en-US" altLang="ko-KR" sz="1400" b="1" dirty="0" smtClean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Pretendard" panose="02000503000000020004" pitchFamily="2" charset="-127"/>
              </a:rPr>
              <a:t>:</a:t>
            </a:r>
            <a:endParaRPr kumimoji="1" lang="ko-KR" altLang="en-US" sz="1400" b="1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3070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13186</TotalTime>
  <Words>146</Words>
  <Application>Microsoft Office PowerPoint</Application>
  <PresentationFormat>사용자 지정</PresentationFormat>
  <Paragraphs>21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11" baseType="lpstr">
      <vt:lpstr>나눔스퀘어 ExtraBold</vt:lpstr>
      <vt:lpstr>HY헤드라인M</vt:lpstr>
      <vt:lpstr>Noto Sans KR</vt:lpstr>
      <vt:lpstr>맑은 고딕</vt:lpstr>
      <vt:lpstr>Calibri</vt:lpstr>
      <vt:lpstr>Pretendard</vt:lpstr>
      <vt:lpstr>Calibri Light</vt:lpstr>
      <vt:lpstr>Arial</vt:lpstr>
      <vt:lpstr>Wingdings</vt:lpstr>
      <vt:lpstr>1_Office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공학교육혁신</dc:creator>
  <cp:lastModifiedBy>User</cp:lastModifiedBy>
  <cp:revision>634</cp:revision>
  <cp:lastPrinted>2022-09-20T01:44:14Z</cp:lastPrinted>
  <dcterms:created xsi:type="dcterms:W3CDTF">2020-08-11T01:02:43Z</dcterms:created>
  <dcterms:modified xsi:type="dcterms:W3CDTF">2023-11-27T02:33:35Z</dcterms:modified>
</cp:coreProperties>
</file>