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701" r:id="rId1"/>
  </p:sldMasterIdLst>
  <p:sldIdLst>
    <p:sldId id="260" r:id="rId2"/>
  </p:sldIdLst>
  <p:sldSz cx="10691813" cy="15119350"/>
  <p:notesSz cx="6797675" cy="9926638"/>
  <p:embeddedFontLst>
    <p:embeddedFont>
      <p:font typeface="Noto Sans KR" panose="020B0600000101010101" charset="-127"/>
      <p:regular r:id="rId3"/>
      <p:bold r:id="rId4"/>
    </p:embeddedFont>
    <p:embeddedFont>
      <p:font typeface="HY헤드라인M" panose="02030600000101010101" pitchFamily="18" charset="-127"/>
      <p:regular r:id="rId5"/>
    </p:embeddedFont>
    <p:embeddedFont>
      <p:font typeface="맑은 고딕" panose="020B0503020000020004" pitchFamily="50" charset="-127"/>
      <p:regular r:id="rId6"/>
      <p:bold r:id="rId7"/>
    </p:embeddedFont>
    <p:embeddedFont>
      <p:font typeface="Calibri" panose="020F0502020204030204" pitchFamily="34" charset="0"/>
      <p:regular r:id="rId8"/>
      <p:bold r:id="rId9"/>
      <p:italic r:id="rId10"/>
      <p:boldItalic r:id="rId11"/>
    </p:embeddedFont>
    <p:embeddedFont>
      <p:font typeface="Calibri Light" panose="020F0302020204030204" pitchFamily="34" charset="0"/>
      <p:regular r:id="rId12"/>
      <p:italic r:id="rId13"/>
    </p:embeddedFont>
    <p:embeddedFont>
      <p:font typeface="Pretendard" panose="020B0600000101010101" charset="-127"/>
      <p:regular r:id="rId14"/>
      <p:bold r:id="rId15"/>
    </p:embeddedFont>
  </p:embeddedFontLst>
  <p:defaultTextStyle>
    <a:defPPr>
      <a:defRPr lang="en-US"/>
    </a:defPPr>
    <a:lvl1pPr marL="0" algn="l" defTabSz="554721" rtl="0" eaLnBrk="1" latinLnBrk="0" hangingPunct="1">
      <a:defRPr sz="2184" kern="1200">
        <a:solidFill>
          <a:schemeClr val="tx1"/>
        </a:solidFill>
        <a:latin typeface="+mn-lt"/>
        <a:ea typeface="+mn-ea"/>
        <a:cs typeface="+mn-cs"/>
      </a:defRPr>
    </a:lvl1pPr>
    <a:lvl2pPr marL="554721" algn="l" defTabSz="554721" rtl="0" eaLnBrk="1" latinLnBrk="0" hangingPunct="1">
      <a:defRPr sz="2184" kern="1200">
        <a:solidFill>
          <a:schemeClr val="tx1"/>
        </a:solidFill>
        <a:latin typeface="+mn-lt"/>
        <a:ea typeface="+mn-ea"/>
        <a:cs typeface="+mn-cs"/>
      </a:defRPr>
    </a:lvl2pPr>
    <a:lvl3pPr marL="1109442" algn="l" defTabSz="554721" rtl="0" eaLnBrk="1" latinLnBrk="0" hangingPunct="1">
      <a:defRPr sz="2184" kern="1200">
        <a:solidFill>
          <a:schemeClr val="tx1"/>
        </a:solidFill>
        <a:latin typeface="+mn-lt"/>
        <a:ea typeface="+mn-ea"/>
        <a:cs typeface="+mn-cs"/>
      </a:defRPr>
    </a:lvl3pPr>
    <a:lvl4pPr marL="1664162" algn="l" defTabSz="554721" rtl="0" eaLnBrk="1" latinLnBrk="0" hangingPunct="1">
      <a:defRPr sz="2184" kern="1200">
        <a:solidFill>
          <a:schemeClr val="tx1"/>
        </a:solidFill>
        <a:latin typeface="+mn-lt"/>
        <a:ea typeface="+mn-ea"/>
        <a:cs typeface="+mn-cs"/>
      </a:defRPr>
    </a:lvl4pPr>
    <a:lvl5pPr marL="2218883" algn="l" defTabSz="554721" rtl="0" eaLnBrk="1" latinLnBrk="0" hangingPunct="1">
      <a:defRPr sz="2184" kern="1200">
        <a:solidFill>
          <a:schemeClr val="tx1"/>
        </a:solidFill>
        <a:latin typeface="+mn-lt"/>
        <a:ea typeface="+mn-ea"/>
        <a:cs typeface="+mn-cs"/>
      </a:defRPr>
    </a:lvl5pPr>
    <a:lvl6pPr marL="2773604" algn="l" defTabSz="554721" rtl="0" eaLnBrk="1" latinLnBrk="0" hangingPunct="1">
      <a:defRPr sz="2184" kern="1200">
        <a:solidFill>
          <a:schemeClr val="tx1"/>
        </a:solidFill>
        <a:latin typeface="+mn-lt"/>
        <a:ea typeface="+mn-ea"/>
        <a:cs typeface="+mn-cs"/>
      </a:defRPr>
    </a:lvl6pPr>
    <a:lvl7pPr marL="3328325" algn="l" defTabSz="554721" rtl="0" eaLnBrk="1" latinLnBrk="0" hangingPunct="1">
      <a:defRPr sz="2184" kern="1200">
        <a:solidFill>
          <a:schemeClr val="tx1"/>
        </a:solidFill>
        <a:latin typeface="+mn-lt"/>
        <a:ea typeface="+mn-ea"/>
        <a:cs typeface="+mn-cs"/>
      </a:defRPr>
    </a:lvl7pPr>
    <a:lvl8pPr marL="3883045" algn="l" defTabSz="554721" rtl="0" eaLnBrk="1" latinLnBrk="0" hangingPunct="1">
      <a:defRPr sz="2184" kern="1200">
        <a:solidFill>
          <a:schemeClr val="tx1"/>
        </a:solidFill>
        <a:latin typeface="+mn-lt"/>
        <a:ea typeface="+mn-ea"/>
        <a:cs typeface="+mn-cs"/>
      </a:defRPr>
    </a:lvl8pPr>
    <a:lvl9pPr marL="4437766" algn="l" defTabSz="554721" rtl="0" eaLnBrk="1" latinLnBrk="0" hangingPunct="1">
      <a:defRPr sz="2184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748" userDrawn="1">
          <p15:clr>
            <a:srgbClr val="A4A3A4"/>
          </p15:clr>
        </p15:guide>
        <p15:guide id="2" pos="6586" userDrawn="1">
          <p15:clr>
            <a:srgbClr val="A4A3A4"/>
          </p15:clr>
        </p15:guide>
        <p15:guide id="3" pos="149" userDrawn="1">
          <p15:clr>
            <a:srgbClr val="A4A3A4"/>
          </p15:clr>
        </p15:guide>
        <p15:guide id="4" pos="336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636F77"/>
    <a:srgbClr val="FFC000"/>
    <a:srgbClr val="0070C0"/>
    <a:srgbClr val="002060"/>
    <a:srgbClr val="A79457"/>
    <a:srgbClr val="BDAE80"/>
    <a:srgbClr val="FFFFFF"/>
    <a:srgbClr val="7F7F7F"/>
    <a:srgbClr val="0098D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375" autoAdjust="0"/>
    <p:restoredTop sz="94660"/>
  </p:normalViewPr>
  <p:slideViewPr>
    <p:cSldViewPr snapToGrid="0" showGuides="1">
      <p:cViewPr varScale="1">
        <p:scale>
          <a:sx n="52" d="100"/>
          <a:sy n="52" d="100"/>
        </p:scale>
        <p:origin x="3606" y="126"/>
      </p:cViewPr>
      <p:guideLst>
        <p:guide orient="horz" pos="4748"/>
        <p:guide pos="6586"/>
        <p:guide pos="149"/>
        <p:guide pos="336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6.fntdata"/><Relationship Id="rId13" Type="http://schemas.openxmlformats.org/officeDocument/2006/relationships/font" Target="fonts/font11.fntdata"/><Relationship Id="rId18" Type="http://schemas.openxmlformats.org/officeDocument/2006/relationships/theme" Target="theme/theme1.xml"/><Relationship Id="rId3" Type="http://schemas.openxmlformats.org/officeDocument/2006/relationships/font" Target="fonts/font1.fntdata"/><Relationship Id="rId7" Type="http://schemas.openxmlformats.org/officeDocument/2006/relationships/font" Target="fonts/font5.fntdata"/><Relationship Id="rId12" Type="http://schemas.openxmlformats.org/officeDocument/2006/relationships/font" Target="fonts/font10.fntdata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4.fntdata"/><Relationship Id="rId11" Type="http://schemas.openxmlformats.org/officeDocument/2006/relationships/font" Target="fonts/font9.fntdata"/><Relationship Id="rId5" Type="http://schemas.openxmlformats.org/officeDocument/2006/relationships/font" Target="fonts/font3.fntdata"/><Relationship Id="rId15" Type="http://schemas.openxmlformats.org/officeDocument/2006/relationships/font" Target="fonts/font13.fntdata"/><Relationship Id="rId10" Type="http://schemas.openxmlformats.org/officeDocument/2006/relationships/font" Target="fonts/font8.fntdata"/><Relationship Id="rId19" Type="http://schemas.openxmlformats.org/officeDocument/2006/relationships/tableStyles" Target="tableStyles.xml"/><Relationship Id="rId4" Type="http://schemas.openxmlformats.org/officeDocument/2006/relationships/font" Target="fonts/font2.fntdata"/><Relationship Id="rId9" Type="http://schemas.openxmlformats.org/officeDocument/2006/relationships/font" Target="fonts/font7.fntdata"/><Relationship Id="rId14" Type="http://schemas.openxmlformats.org/officeDocument/2006/relationships/font" Target="fonts/font12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BE2121-5A56-4AD3-954E-26A4DCE8F4E2}" type="datetimeFigureOut">
              <a:rPr lang="ko-KR" altLang="en-US" smtClean="0"/>
              <a:t>2024-11-08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C88856-EF00-4F18-86CA-BB820A93EC4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333171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 userDrawn="1"/>
        </p:nvSpPr>
        <p:spPr>
          <a:xfrm>
            <a:off x="-462" y="0"/>
            <a:ext cx="10692737" cy="15119350"/>
          </a:xfrm>
          <a:prstGeom prst="rect">
            <a:avLst/>
          </a:prstGeom>
          <a:solidFill>
            <a:srgbClr val="636F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54"/>
          </a:p>
        </p:txBody>
      </p:sp>
      <p:pic>
        <p:nvPicPr>
          <p:cNvPr id="13" name="그림 1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" y="0"/>
            <a:ext cx="10691863" cy="151193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35062" y="804969"/>
            <a:ext cx="9221689" cy="29223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5062" y="4024827"/>
            <a:ext cx="9221689" cy="95930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35062" y="14013401"/>
            <a:ext cx="2405658" cy="8049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BE2121-5A56-4AD3-954E-26A4DCE8F4E2}" type="datetimeFigureOut">
              <a:rPr lang="ko-KR" altLang="en-US" smtClean="0"/>
              <a:t>2024-11-08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41663" y="14013401"/>
            <a:ext cx="3608487" cy="8049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51093" y="14013401"/>
            <a:ext cx="2405658" cy="8049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C88856-EF00-4F18-86CA-BB820A93EC49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15" name="모서리가 둥근 사각형 설명선 14"/>
          <p:cNvSpPr/>
          <p:nvPr userDrawn="1"/>
        </p:nvSpPr>
        <p:spPr>
          <a:xfrm>
            <a:off x="1946910" y="205681"/>
            <a:ext cx="2160000" cy="540000"/>
          </a:xfrm>
          <a:prstGeom prst="wedgeRoundRectCallout">
            <a:avLst>
              <a:gd name="adj1" fmla="val -66752"/>
              <a:gd name="adj2" fmla="val -6077"/>
              <a:gd name="adj3" fmla="val 16667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err="1" smtClean="0">
                <a:solidFill>
                  <a:schemeClr val="bg1"/>
                </a:solidFill>
                <a:latin typeface="Noto Sans KR" panose="020B0800000000000000" pitchFamily="34" charset="-127"/>
                <a:ea typeface="Noto Sans KR" panose="020B0800000000000000" pitchFamily="34" charset="-127"/>
              </a:rPr>
              <a:t>창의융합형</a:t>
            </a:r>
            <a:endParaRPr lang="en-US" altLang="ko-KR" sz="1200" dirty="0" smtClean="0">
              <a:solidFill>
                <a:schemeClr val="bg1"/>
              </a:solidFill>
              <a:latin typeface="Noto Sans KR" panose="020B0800000000000000" pitchFamily="34" charset="-127"/>
              <a:ea typeface="Noto Sans KR" panose="020B0800000000000000" pitchFamily="34" charset="-127"/>
            </a:endParaRPr>
          </a:p>
          <a:p>
            <a:pPr algn="ctr"/>
            <a:r>
              <a:rPr lang="ko-KR" altLang="en-US" sz="1800" dirty="0" smtClean="0">
                <a:solidFill>
                  <a:schemeClr val="bg1"/>
                </a:solidFill>
                <a:latin typeface="Noto Sans KR" panose="020B0800000000000000" pitchFamily="34" charset="-127"/>
                <a:ea typeface="Noto Sans KR" panose="020B0800000000000000" pitchFamily="34" charset="-127"/>
              </a:rPr>
              <a:t>캡스톤디자인</a:t>
            </a:r>
            <a:endParaRPr lang="ko-KR" altLang="en-US" sz="1800" dirty="0">
              <a:solidFill>
                <a:schemeClr val="bg1"/>
              </a:solidFill>
              <a:latin typeface="Noto Sans KR" panose="020B0800000000000000" pitchFamily="34" charset="-127"/>
              <a:ea typeface="Noto Sans KR" panose="020B0800000000000000" pitchFamily="34" charset="-127"/>
            </a:endParaRPr>
          </a:p>
        </p:txBody>
      </p:sp>
      <p:pic>
        <p:nvPicPr>
          <p:cNvPr id="16" name="그림 15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 flipH="1">
            <a:off x="144360" y="129481"/>
            <a:ext cx="2669062" cy="18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04508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</p:sldLayoutIdLst>
  <p:txStyles>
    <p:titleStyle>
      <a:lvl1pPr algn="l" defTabSz="1069208" rtl="0" eaLnBrk="1" latinLnBrk="1" hangingPunct="1">
        <a:lnSpc>
          <a:spcPct val="90000"/>
        </a:lnSpc>
        <a:spcBef>
          <a:spcPct val="0"/>
        </a:spcBef>
        <a:buNone/>
        <a:defRPr sz="514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7302" indent="-267302" algn="l" defTabSz="1069208" rtl="0" eaLnBrk="1" latinLnBrk="1" hangingPunct="1">
        <a:lnSpc>
          <a:spcPct val="90000"/>
        </a:lnSpc>
        <a:spcBef>
          <a:spcPts val="1169"/>
        </a:spcBef>
        <a:buFont typeface="Arial" panose="020B0604020202020204" pitchFamily="34" charset="0"/>
        <a:buChar char="•"/>
        <a:defRPr sz="3274" kern="1200">
          <a:solidFill>
            <a:schemeClr val="tx1"/>
          </a:solidFill>
          <a:latin typeface="+mn-lt"/>
          <a:ea typeface="+mn-ea"/>
          <a:cs typeface="+mn-cs"/>
        </a:defRPr>
      </a:lvl1pPr>
      <a:lvl2pPr marL="801906" indent="-267302" algn="l" defTabSz="1069208" rtl="0" eaLnBrk="1" latinLnBrk="1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806" kern="1200">
          <a:solidFill>
            <a:schemeClr val="tx1"/>
          </a:solidFill>
          <a:latin typeface="+mn-lt"/>
          <a:ea typeface="+mn-ea"/>
          <a:cs typeface="+mn-cs"/>
        </a:defRPr>
      </a:lvl2pPr>
      <a:lvl3pPr marL="1336510" indent="-267302" algn="l" defTabSz="1069208" rtl="0" eaLnBrk="1" latinLnBrk="1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339" kern="1200">
          <a:solidFill>
            <a:schemeClr val="tx1"/>
          </a:solidFill>
          <a:latin typeface="+mn-lt"/>
          <a:ea typeface="+mn-ea"/>
          <a:cs typeface="+mn-cs"/>
        </a:defRPr>
      </a:lvl3pPr>
      <a:lvl4pPr marL="1871114" indent="-267302" algn="l" defTabSz="1069208" rtl="0" eaLnBrk="1" latinLnBrk="1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4pPr>
      <a:lvl5pPr marL="2405718" indent="-267302" algn="l" defTabSz="1069208" rtl="0" eaLnBrk="1" latinLnBrk="1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5pPr>
      <a:lvl6pPr marL="2940322" indent="-267302" algn="l" defTabSz="1069208" rtl="0" eaLnBrk="1" latinLnBrk="1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6pPr>
      <a:lvl7pPr marL="3474926" indent="-267302" algn="l" defTabSz="1069208" rtl="0" eaLnBrk="1" latinLnBrk="1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7pPr>
      <a:lvl8pPr marL="4009530" indent="-267302" algn="l" defTabSz="1069208" rtl="0" eaLnBrk="1" latinLnBrk="1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8pPr>
      <a:lvl9pPr marL="4544134" indent="-267302" algn="l" defTabSz="1069208" rtl="0" eaLnBrk="1" latinLnBrk="1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69208" rtl="0" eaLnBrk="1" latinLnBrk="1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1pPr>
      <a:lvl2pPr marL="534604" algn="l" defTabSz="1069208" rtl="0" eaLnBrk="1" latinLnBrk="1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2pPr>
      <a:lvl3pPr marL="1069208" algn="l" defTabSz="1069208" rtl="0" eaLnBrk="1" latinLnBrk="1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3pPr>
      <a:lvl4pPr marL="1603812" algn="l" defTabSz="1069208" rtl="0" eaLnBrk="1" latinLnBrk="1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4pPr>
      <a:lvl5pPr marL="2138416" algn="l" defTabSz="1069208" rtl="0" eaLnBrk="1" latinLnBrk="1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5pPr>
      <a:lvl6pPr marL="2673020" algn="l" defTabSz="1069208" rtl="0" eaLnBrk="1" latinLnBrk="1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6pPr>
      <a:lvl7pPr marL="3207624" algn="l" defTabSz="1069208" rtl="0" eaLnBrk="1" latinLnBrk="1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7pPr>
      <a:lvl8pPr marL="3742228" algn="l" defTabSz="1069208" rtl="0" eaLnBrk="1" latinLnBrk="1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8pPr>
      <a:lvl9pPr marL="4276832" algn="l" defTabSz="1069208" rtl="0" eaLnBrk="1" latinLnBrk="1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" name="직사각형 316"/>
          <p:cNvSpPr/>
          <p:nvPr/>
        </p:nvSpPr>
        <p:spPr>
          <a:xfrm>
            <a:off x="2516749" y="729878"/>
            <a:ext cx="7940669" cy="1078347"/>
          </a:xfrm>
          <a:prstGeom prst="rect">
            <a:avLst/>
          </a:prstGeom>
        </p:spPr>
        <p:txBody>
          <a:bodyPr wrap="square" lIns="31598" tIns="15799" rIns="31598" bIns="15799" anchor="ctr">
            <a:spAutoFit/>
          </a:bodyPr>
          <a:lstStyle/>
          <a:p>
            <a:pPr algn="r" fontAlgn="base"/>
            <a:r>
              <a:rPr lang="en-US" altLang="ko-KR" sz="3400" b="1" spc="-6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2024 </a:t>
            </a:r>
            <a:r>
              <a:rPr lang="en-US" altLang="ko-KR" sz="3400" b="1" spc="-6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GNU ICEE </a:t>
            </a:r>
            <a:r>
              <a:rPr lang="ko-KR" altLang="en-US" sz="3400" b="1" spc="-6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캡스톤디자인</a:t>
            </a:r>
            <a:r>
              <a:rPr lang="en-US" altLang="ko-KR" sz="3400" b="1" spc="-6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(</a:t>
            </a:r>
            <a:r>
              <a:rPr lang="ko-KR" altLang="en-US" sz="3400" b="1" spc="-6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교과형</a:t>
            </a:r>
            <a:r>
              <a:rPr lang="en-US" altLang="ko-KR" sz="3400" b="1" spc="-6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)</a:t>
            </a:r>
          </a:p>
          <a:p>
            <a:pPr algn="r" fontAlgn="base"/>
            <a:r>
              <a:rPr lang="en-US" altLang="ko-KR" sz="3400" b="1" i="1" spc="-6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“</a:t>
            </a:r>
            <a:r>
              <a:rPr lang="ko-KR" altLang="en-US" sz="3400" b="1" i="1" spc="-6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과제명</a:t>
            </a:r>
            <a:r>
              <a:rPr lang="ko-KR" altLang="en-US" sz="3400" b="1" i="1" spc="-6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 입력</a:t>
            </a:r>
            <a:r>
              <a:rPr lang="en-US" altLang="ko-KR" sz="3400" b="1" i="1" spc="-6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”</a:t>
            </a:r>
            <a:endParaRPr lang="ko-KR" altLang="en-US" sz="3400" i="1" spc="-6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스퀘어 ExtraBold" panose="020B0600000101010101" pitchFamily="50" charset="-127"/>
              <a:ea typeface="나눔스퀘어 ExtraBold" panose="020B0600000101010101" pitchFamily="50" charset="-127"/>
            </a:endParaRPr>
          </a:p>
        </p:txBody>
      </p:sp>
      <p:grpSp>
        <p:nvGrpSpPr>
          <p:cNvPr id="6" name="그룹 5"/>
          <p:cNvGrpSpPr/>
          <p:nvPr/>
        </p:nvGrpSpPr>
        <p:grpSpPr>
          <a:xfrm>
            <a:off x="271141" y="2607462"/>
            <a:ext cx="4826536" cy="540000"/>
            <a:chOff x="404491" y="2550312"/>
            <a:chExt cx="4826536" cy="540000"/>
          </a:xfrm>
        </p:grpSpPr>
        <p:cxnSp>
          <p:nvCxnSpPr>
            <p:cNvPr id="430" name="직선 연결선 429">
              <a:extLst>
                <a:ext uri="{FF2B5EF4-FFF2-40B4-BE49-F238E27FC236}">
                  <a16:creationId xmlns:a16="http://schemas.microsoft.com/office/drawing/2014/main" id="{2042695A-285C-42D6-9006-27924882919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79027" y="2815067"/>
              <a:ext cx="4752000" cy="10491"/>
            </a:xfrm>
            <a:prstGeom prst="line">
              <a:avLst/>
            </a:prstGeom>
            <a:ln w="44450" cap="rnd">
              <a:solidFill>
                <a:srgbClr val="3ABEEE"/>
              </a:solidFill>
              <a:prstDash val="soli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사각형: 둥근 모서리 13">
              <a:extLst>
                <a:ext uri="{FF2B5EF4-FFF2-40B4-BE49-F238E27FC236}">
                  <a16:creationId xmlns:a16="http://schemas.microsoft.com/office/drawing/2014/main" id="{C8489B24-20B9-4054-A996-48CFE2C4A9E3}"/>
                </a:ext>
              </a:extLst>
            </p:cNvPr>
            <p:cNvSpPr/>
            <p:nvPr/>
          </p:nvSpPr>
          <p:spPr>
            <a:xfrm>
              <a:off x="404491" y="2550312"/>
              <a:ext cx="2519998" cy="540000"/>
            </a:xfrm>
            <a:prstGeom prst="roundRect">
              <a:avLst>
                <a:gd name="adj" fmla="val 50000"/>
              </a:avLst>
            </a:prstGeom>
            <a:solidFill>
              <a:srgbClr val="BDAE80"/>
            </a:solidFill>
            <a:ln w="38100">
              <a:gradFill>
                <a:gsLst>
                  <a:gs pos="0">
                    <a:srgbClr val="00B0F0"/>
                  </a:gs>
                  <a:gs pos="50000">
                    <a:schemeClr val="bg1"/>
                  </a:gs>
                  <a:gs pos="100000">
                    <a:srgbClr val="00B0F0"/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10800000" scaled="0"/>
              </a:gra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2000" spc="-6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HY헤드라인M" panose="02030600000101010101" pitchFamily="18" charset="-127"/>
                  <a:ea typeface="HY헤드라인M" panose="02030600000101010101" pitchFamily="18" charset="-127"/>
                </a:rPr>
                <a:t>배경 및 목적</a:t>
              </a:r>
            </a:p>
          </p:txBody>
        </p:sp>
      </p:grpSp>
      <p:grpSp>
        <p:nvGrpSpPr>
          <p:cNvPr id="5" name="그룹 4"/>
          <p:cNvGrpSpPr/>
          <p:nvPr/>
        </p:nvGrpSpPr>
        <p:grpSpPr>
          <a:xfrm>
            <a:off x="271141" y="5629924"/>
            <a:ext cx="4826536" cy="540000"/>
            <a:chOff x="404491" y="5572774"/>
            <a:chExt cx="4826536" cy="540000"/>
          </a:xfrm>
        </p:grpSpPr>
        <p:cxnSp>
          <p:nvCxnSpPr>
            <p:cNvPr id="573" name="직선 연결선 572">
              <a:extLst>
                <a:ext uri="{FF2B5EF4-FFF2-40B4-BE49-F238E27FC236}">
                  <a16:creationId xmlns:a16="http://schemas.microsoft.com/office/drawing/2014/main" id="{24387F79-018B-41F2-B596-8DAFD3E4B16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79027" y="5837529"/>
              <a:ext cx="4752000" cy="10491"/>
            </a:xfrm>
            <a:prstGeom prst="line">
              <a:avLst/>
            </a:prstGeom>
            <a:ln w="44450" cap="rnd">
              <a:solidFill>
                <a:srgbClr val="3ABEEE"/>
              </a:solidFill>
              <a:prstDash val="soli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51" name="사각형: 둥근 모서리 13">
              <a:extLst>
                <a:ext uri="{FF2B5EF4-FFF2-40B4-BE49-F238E27FC236}">
                  <a16:creationId xmlns:a16="http://schemas.microsoft.com/office/drawing/2014/main" id="{C8489B24-20B9-4054-A996-48CFE2C4A9E3}"/>
                </a:ext>
              </a:extLst>
            </p:cNvPr>
            <p:cNvSpPr/>
            <p:nvPr/>
          </p:nvSpPr>
          <p:spPr>
            <a:xfrm>
              <a:off x="404491" y="5572774"/>
              <a:ext cx="2520000" cy="540000"/>
            </a:xfrm>
            <a:prstGeom prst="roundRect">
              <a:avLst>
                <a:gd name="adj" fmla="val 50000"/>
              </a:avLst>
            </a:prstGeom>
            <a:solidFill>
              <a:srgbClr val="BDAE80"/>
            </a:solidFill>
            <a:ln w="38100">
              <a:gradFill>
                <a:gsLst>
                  <a:gs pos="0">
                    <a:srgbClr val="00B0F0"/>
                  </a:gs>
                  <a:gs pos="50000">
                    <a:schemeClr val="bg1"/>
                  </a:gs>
                  <a:gs pos="100000">
                    <a:srgbClr val="00B0F0"/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10800000" scaled="0"/>
              </a:gra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2000" spc="-61" dirty="0" err="1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HY헤드라인M" panose="02030600000101010101" pitchFamily="18" charset="-127"/>
                  <a:ea typeface="HY헤드라인M" panose="02030600000101010101" pitchFamily="18" charset="-127"/>
                </a:rPr>
                <a:t>설계결과</a:t>
              </a:r>
              <a:r>
                <a:rPr lang="ko-KR" altLang="en-US" sz="2000" spc="-6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HY헤드라인M" panose="02030600000101010101" pitchFamily="18" charset="-127"/>
                  <a:ea typeface="HY헤드라인M" panose="02030600000101010101" pitchFamily="18" charset="-127"/>
                </a:rPr>
                <a:t> 내용</a:t>
              </a:r>
              <a:endParaRPr lang="ko-KR" altLang="en-US" sz="2000" spc="-6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헤드라인M" panose="02030600000101010101" pitchFamily="18" charset="-127"/>
                <a:ea typeface="HY헤드라인M" panose="02030600000101010101" pitchFamily="18" charset="-127"/>
              </a:endParaRPr>
            </a:p>
          </p:txBody>
        </p:sp>
      </p:grpSp>
      <p:grpSp>
        <p:nvGrpSpPr>
          <p:cNvPr id="4" name="그룹 3"/>
          <p:cNvGrpSpPr/>
          <p:nvPr/>
        </p:nvGrpSpPr>
        <p:grpSpPr>
          <a:xfrm>
            <a:off x="271141" y="11801677"/>
            <a:ext cx="4826536" cy="540000"/>
            <a:chOff x="404491" y="11744527"/>
            <a:chExt cx="4826536" cy="540000"/>
          </a:xfrm>
        </p:grpSpPr>
        <p:cxnSp>
          <p:nvCxnSpPr>
            <p:cNvPr id="697" name="직선 연결선 696">
              <a:extLst>
                <a:ext uri="{FF2B5EF4-FFF2-40B4-BE49-F238E27FC236}">
                  <a16:creationId xmlns:a16="http://schemas.microsoft.com/office/drawing/2014/main" id="{24387F79-018B-41F2-B596-8DAFD3E4B16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79027" y="12009282"/>
              <a:ext cx="4752000" cy="10491"/>
            </a:xfrm>
            <a:prstGeom prst="line">
              <a:avLst/>
            </a:prstGeom>
            <a:ln w="44450" cap="rnd">
              <a:solidFill>
                <a:srgbClr val="3ABEEE"/>
              </a:solidFill>
              <a:prstDash val="soli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98" name="사각형: 둥근 모서리 13">
              <a:extLst>
                <a:ext uri="{FF2B5EF4-FFF2-40B4-BE49-F238E27FC236}">
                  <a16:creationId xmlns:a16="http://schemas.microsoft.com/office/drawing/2014/main" id="{C8489B24-20B9-4054-A996-48CFE2C4A9E3}"/>
                </a:ext>
              </a:extLst>
            </p:cNvPr>
            <p:cNvSpPr/>
            <p:nvPr/>
          </p:nvSpPr>
          <p:spPr>
            <a:xfrm>
              <a:off x="404491" y="11744527"/>
              <a:ext cx="2520000" cy="540000"/>
            </a:xfrm>
            <a:prstGeom prst="roundRect">
              <a:avLst>
                <a:gd name="adj" fmla="val 50000"/>
              </a:avLst>
            </a:prstGeom>
            <a:solidFill>
              <a:srgbClr val="BDAE80"/>
            </a:solidFill>
            <a:ln w="38100">
              <a:gradFill>
                <a:gsLst>
                  <a:gs pos="0">
                    <a:srgbClr val="00B0F0"/>
                  </a:gs>
                  <a:gs pos="50000">
                    <a:schemeClr val="bg1"/>
                  </a:gs>
                  <a:gs pos="100000">
                    <a:srgbClr val="00B0F0"/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10800000" scaled="0"/>
              </a:gra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2000" spc="-6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HY헤드라인M" panose="02030600000101010101" pitchFamily="18" charset="-127"/>
                  <a:ea typeface="HY헤드라인M" panose="02030600000101010101" pitchFamily="18" charset="-127"/>
                </a:rPr>
                <a:t>활용방안</a:t>
              </a:r>
              <a:r>
                <a:rPr lang="en-US" altLang="ko-KR" sz="2000" spc="-6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HY헤드라인M" panose="02030600000101010101" pitchFamily="18" charset="-127"/>
                  <a:ea typeface="HY헤드라인M" panose="02030600000101010101" pitchFamily="18" charset="-127"/>
                </a:rPr>
                <a:t>|</a:t>
              </a:r>
              <a:r>
                <a:rPr lang="ko-KR" altLang="en-US" sz="2000" spc="-6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HY헤드라인M" panose="02030600000101010101" pitchFamily="18" charset="-127"/>
                  <a:ea typeface="HY헤드라인M" panose="02030600000101010101" pitchFamily="18" charset="-127"/>
                </a:rPr>
                <a:t>기대효과</a:t>
              </a:r>
              <a:endParaRPr lang="ko-KR" altLang="en-US" sz="2000" spc="-6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헤드라인M" panose="02030600000101010101" pitchFamily="18" charset="-127"/>
                <a:ea typeface="HY헤드라인M" panose="02030600000101010101" pitchFamily="18" charset="-127"/>
              </a:endParaRPr>
            </a:p>
          </p:txBody>
        </p:sp>
      </p:grpSp>
      <p:sp>
        <p:nvSpPr>
          <p:cNvPr id="304" name="직사각형 303"/>
          <p:cNvSpPr/>
          <p:nvPr/>
        </p:nvSpPr>
        <p:spPr>
          <a:xfrm>
            <a:off x="5805010" y="14737197"/>
            <a:ext cx="4714456" cy="247350"/>
          </a:xfrm>
          <a:prstGeom prst="rect">
            <a:avLst/>
          </a:prstGeom>
        </p:spPr>
        <p:txBody>
          <a:bodyPr wrap="square" lIns="31598" tIns="15799" rIns="31598" bIns="15799" anchor="ctr">
            <a:spAutoFit/>
          </a:bodyPr>
          <a:lstStyle/>
          <a:p>
            <a:pPr algn="r" defTabSz="141210">
              <a:defRPr/>
            </a:pPr>
            <a:r>
              <a:rPr lang="en-US" altLang="ko-KR" sz="14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2024 </a:t>
            </a:r>
            <a:r>
              <a:rPr lang="en-US" altLang="ko-KR" sz="14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GNU ICEE</a:t>
            </a:r>
            <a:r>
              <a:rPr lang="ko-KR" altLang="en-US" sz="14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 사업성과 </a:t>
            </a:r>
            <a:r>
              <a:rPr lang="ko-KR" altLang="en-US" sz="1400" b="1" dirty="0" err="1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공유확산</a:t>
            </a:r>
            <a:r>
              <a:rPr lang="ko-KR" altLang="en-US" sz="14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  전시 및 경진대회</a:t>
            </a:r>
            <a:endParaRPr lang="ko-KR" altLang="en-US" sz="1400" b="1" cap="small" spc="-6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스퀘어 ExtraBold" panose="020B0600000101010101" pitchFamily="50" charset="-127"/>
              <a:ea typeface="나눔스퀘어 ExtraBold" panose="020B0600000101010101" pitchFamily="50" charset="-127"/>
            </a:endParaRPr>
          </a:p>
        </p:txBody>
      </p:sp>
      <p:grpSp>
        <p:nvGrpSpPr>
          <p:cNvPr id="44" name="그룹 43"/>
          <p:cNvGrpSpPr>
            <a:grpSpLocks noChangeAspect="1"/>
          </p:cNvGrpSpPr>
          <p:nvPr/>
        </p:nvGrpSpPr>
        <p:grpSpPr>
          <a:xfrm>
            <a:off x="5506560" y="2338817"/>
            <a:ext cx="4952287" cy="3492000"/>
            <a:chOff x="26631396" y="5262213"/>
            <a:chExt cx="12651682" cy="8921078"/>
          </a:xfrm>
        </p:grpSpPr>
        <p:sp>
          <p:nvSpPr>
            <p:cNvPr id="45" name="직사각형 44">
              <a:extLst>
                <a:ext uri="{FF2B5EF4-FFF2-40B4-BE49-F238E27FC236}">
                  <a16:creationId xmlns:a16="http://schemas.microsoft.com/office/drawing/2014/main" id="{94C35898-0605-8DF1-C71F-07A57C263BD4}"/>
                </a:ext>
              </a:extLst>
            </p:cNvPr>
            <p:cNvSpPr/>
            <p:nvPr/>
          </p:nvSpPr>
          <p:spPr>
            <a:xfrm>
              <a:off x="26631396" y="5262213"/>
              <a:ext cx="12651682" cy="8921078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ko-Kore-KR" altLang="en-US"/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B19B8031-70F2-F544-4DDA-8CE2ADE0FDCA}"/>
                </a:ext>
              </a:extLst>
            </p:cNvPr>
            <p:cNvSpPr txBox="1"/>
            <p:nvPr/>
          </p:nvSpPr>
          <p:spPr>
            <a:xfrm>
              <a:off x="27372700" y="7689852"/>
              <a:ext cx="11448789" cy="36955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ko-KR" altLang="en-US" sz="4400" b="1" smtClean="0">
                  <a:solidFill>
                    <a:schemeClr val="accent5"/>
                  </a:solidFill>
                  <a:latin typeface="+mn-ea"/>
                  <a:cs typeface="Pretendard" panose="02000503000000020004" pitchFamily="2" charset="-127"/>
                </a:rPr>
                <a:t>결과물</a:t>
              </a:r>
              <a:endParaRPr kumimoji="1" lang="en-US" altLang="ko-KR" sz="4400" b="1" dirty="0" smtClean="0">
                <a:solidFill>
                  <a:schemeClr val="accent5"/>
                </a:solidFill>
                <a:latin typeface="+mn-ea"/>
                <a:cs typeface="Pretendard" panose="02000503000000020004" pitchFamily="2" charset="-127"/>
              </a:endParaRPr>
            </a:p>
            <a:p>
              <a:pPr algn="ctr"/>
              <a:r>
                <a:rPr kumimoji="1" lang="ko-KR" altLang="en-US" sz="4400" b="1" dirty="0" smtClean="0">
                  <a:solidFill>
                    <a:schemeClr val="accent5"/>
                  </a:solidFill>
                  <a:latin typeface="+mn-ea"/>
                  <a:cs typeface="Pretendard" panose="02000503000000020004" pitchFamily="2" charset="-127"/>
                </a:rPr>
                <a:t>그림</a:t>
              </a:r>
              <a:r>
                <a:rPr kumimoji="1" lang="en-US" altLang="ko-KR" sz="4400" b="1" dirty="0" smtClean="0">
                  <a:solidFill>
                    <a:schemeClr val="accent5"/>
                  </a:solidFill>
                  <a:latin typeface="+mn-ea"/>
                  <a:cs typeface="Pretendard" panose="02000503000000020004" pitchFamily="2" charset="-127"/>
                </a:rPr>
                <a:t>/</a:t>
              </a:r>
              <a:r>
                <a:rPr kumimoji="1" lang="ko-KR" altLang="en-US" sz="4400" b="1" dirty="0" smtClean="0">
                  <a:solidFill>
                    <a:schemeClr val="accent5"/>
                  </a:solidFill>
                  <a:latin typeface="+mn-ea"/>
                  <a:cs typeface="Pretendard" panose="02000503000000020004" pitchFamily="2" charset="-127"/>
                </a:rPr>
                <a:t>사진</a:t>
              </a:r>
              <a:r>
                <a:rPr kumimoji="1" lang="en-US" altLang="ko-KR" sz="4400" b="1" dirty="0" smtClean="0">
                  <a:solidFill>
                    <a:schemeClr val="accent5"/>
                  </a:solidFill>
                  <a:latin typeface="+mn-ea"/>
                  <a:cs typeface="Pretendard" panose="02000503000000020004" pitchFamily="2" charset="-127"/>
                </a:rPr>
                <a:t>/</a:t>
              </a:r>
              <a:r>
                <a:rPr kumimoji="1" lang="ko-KR" altLang="en-US" sz="4400" b="1" dirty="0" smtClean="0">
                  <a:solidFill>
                    <a:schemeClr val="accent5"/>
                  </a:solidFill>
                  <a:latin typeface="+mn-ea"/>
                  <a:cs typeface="Pretendard" panose="02000503000000020004" pitchFamily="2" charset="-127"/>
                </a:rPr>
                <a:t>표 등</a:t>
              </a:r>
              <a:endParaRPr kumimoji="1" lang="ko-Kore-KR" altLang="en-US" sz="4400" b="1" dirty="0">
                <a:solidFill>
                  <a:schemeClr val="accent5"/>
                </a:solidFill>
                <a:latin typeface="+mn-ea"/>
                <a:cs typeface="Pretendard" panose="02000503000000020004" pitchFamily="2" charset="-127"/>
              </a:endParaRPr>
            </a:p>
          </p:txBody>
        </p:sp>
      </p:grpSp>
      <p:grpSp>
        <p:nvGrpSpPr>
          <p:cNvPr id="47" name="그룹 46"/>
          <p:cNvGrpSpPr>
            <a:grpSpLocks noChangeAspect="1"/>
          </p:cNvGrpSpPr>
          <p:nvPr/>
        </p:nvGrpSpPr>
        <p:grpSpPr>
          <a:xfrm>
            <a:off x="5506560" y="5908093"/>
            <a:ext cx="4952287" cy="3492000"/>
            <a:chOff x="26631396" y="5262213"/>
            <a:chExt cx="12651682" cy="8921078"/>
          </a:xfrm>
        </p:grpSpPr>
        <p:sp>
          <p:nvSpPr>
            <p:cNvPr id="48" name="직사각형 47">
              <a:extLst>
                <a:ext uri="{FF2B5EF4-FFF2-40B4-BE49-F238E27FC236}">
                  <a16:creationId xmlns:a16="http://schemas.microsoft.com/office/drawing/2014/main" id="{94C35898-0605-8DF1-C71F-07A57C263BD4}"/>
                </a:ext>
              </a:extLst>
            </p:cNvPr>
            <p:cNvSpPr/>
            <p:nvPr/>
          </p:nvSpPr>
          <p:spPr>
            <a:xfrm>
              <a:off x="26631396" y="5262213"/>
              <a:ext cx="12651682" cy="8921078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ko-Kore-KR" altLang="en-US"/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B19B8031-70F2-F544-4DDA-8CE2ADE0FDCA}"/>
                </a:ext>
              </a:extLst>
            </p:cNvPr>
            <p:cNvSpPr txBox="1"/>
            <p:nvPr/>
          </p:nvSpPr>
          <p:spPr>
            <a:xfrm>
              <a:off x="27372700" y="7884522"/>
              <a:ext cx="11448789" cy="36955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ko-KR" altLang="en-US" sz="4400" b="1" smtClean="0">
                  <a:solidFill>
                    <a:schemeClr val="accent5"/>
                  </a:solidFill>
                  <a:latin typeface="+mn-ea"/>
                  <a:cs typeface="Pretendard" panose="02000503000000020004" pitchFamily="2" charset="-127"/>
                </a:rPr>
                <a:t>결과물</a:t>
              </a:r>
              <a:endParaRPr kumimoji="1" lang="en-US" altLang="ko-KR" sz="4400" b="1" dirty="0" smtClean="0">
                <a:solidFill>
                  <a:schemeClr val="accent5"/>
                </a:solidFill>
                <a:latin typeface="+mn-ea"/>
                <a:cs typeface="Pretendard" panose="02000503000000020004" pitchFamily="2" charset="-127"/>
              </a:endParaRPr>
            </a:p>
            <a:p>
              <a:pPr algn="ctr"/>
              <a:r>
                <a:rPr kumimoji="1" lang="ko-KR" altLang="en-US" sz="4400" b="1" dirty="0" smtClean="0">
                  <a:solidFill>
                    <a:schemeClr val="accent5"/>
                  </a:solidFill>
                  <a:latin typeface="+mn-ea"/>
                  <a:cs typeface="Pretendard" panose="02000503000000020004" pitchFamily="2" charset="-127"/>
                </a:rPr>
                <a:t>그림</a:t>
              </a:r>
              <a:r>
                <a:rPr kumimoji="1" lang="en-US" altLang="ko-KR" sz="4400" b="1" dirty="0" smtClean="0">
                  <a:solidFill>
                    <a:schemeClr val="accent5"/>
                  </a:solidFill>
                  <a:latin typeface="+mn-ea"/>
                  <a:cs typeface="Pretendard" panose="02000503000000020004" pitchFamily="2" charset="-127"/>
                </a:rPr>
                <a:t>/</a:t>
              </a:r>
              <a:r>
                <a:rPr kumimoji="1" lang="ko-KR" altLang="en-US" sz="4400" b="1" dirty="0" smtClean="0">
                  <a:solidFill>
                    <a:schemeClr val="accent5"/>
                  </a:solidFill>
                  <a:latin typeface="+mn-ea"/>
                  <a:cs typeface="Pretendard" panose="02000503000000020004" pitchFamily="2" charset="-127"/>
                </a:rPr>
                <a:t>사진</a:t>
              </a:r>
              <a:r>
                <a:rPr kumimoji="1" lang="en-US" altLang="ko-KR" sz="4400" b="1" dirty="0" smtClean="0">
                  <a:solidFill>
                    <a:schemeClr val="accent5"/>
                  </a:solidFill>
                  <a:latin typeface="+mn-ea"/>
                  <a:cs typeface="Pretendard" panose="02000503000000020004" pitchFamily="2" charset="-127"/>
                </a:rPr>
                <a:t>/</a:t>
              </a:r>
              <a:r>
                <a:rPr kumimoji="1" lang="ko-KR" altLang="en-US" sz="4400" b="1" dirty="0" smtClean="0">
                  <a:solidFill>
                    <a:schemeClr val="accent5"/>
                  </a:solidFill>
                  <a:latin typeface="+mn-ea"/>
                  <a:cs typeface="Pretendard" panose="02000503000000020004" pitchFamily="2" charset="-127"/>
                </a:rPr>
                <a:t>표 등</a:t>
              </a:r>
              <a:endParaRPr kumimoji="1" lang="ko-Kore-KR" altLang="en-US" sz="4400" b="1" dirty="0">
                <a:solidFill>
                  <a:schemeClr val="accent5"/>
                </a:solidFill>
                <a:latin typeface="+mn-ea"/>
                <a:cs typeface="Pretendard" panose="02000503000000020004" pitchFamily="2" charset="-127"/>
              </a:endParaRPr>
            </a:p>
          </p:txBody>
        </p:sp>
      </p:grpSp>
      <p:grpSp>
        <p:nvGrpSpPr>
          <p:cNvPr id="50" name="그룹 49"/>
          <p:cNvGrpSpPr>
            <a:grpSpLocks noChangeAspect="1"/>
          </p:cNvGrpSpPr>
          <p:nvPr/>
        </p:nvGrpSpPr>
        <p:grpSpPr>
          <a:xfrm>
            <a:off x="5506560" y="9477369"/>
            <a:ext cx="4952287" cy="3492000"/>
            <a:chOff x="26631396" y="5262213"/>
            <a:chExt cx="12651682" cy="8921078"/>
          </a:xfrm>
        </p:grpSpPr>
        <p:sp>
          <p:nvSpPr>
            <p:cNvPr id="51" name="직사각형 50">
              <a:extLst>
                <a:ext uri="{FF2B5EF4-FFF2-40B4-BE49-F238E27FC236}">
                  <a16:creationId xmlns:a16="http://schemas.microsoft.com/office/drawing/2014/main" id="{94C35898-0605-8DF1-C71F-07A57C263BD4}"/>
                </a:ext>
              </a:extLst>
            </p:cNvPr>
            <p:cNvSpPr/>
            <p:nvPr/>
          </p:nvSpPr>
          <p:spPr>
            <a:xfrm>
              <a:off x="26631396" y="5262213"/>
              <a:ext cx="12651682" cy="8921078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ko-Kore-KR" altLang="en-US"/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B19B8031-70F2-F544-4DDA-8CE2ADE0FDCA}"/>
                </a:ext>
              </a:extLst>
            </p:cNvPr>
            <p:cNvSpPr txBox="1"/>
            <p:nvPr/>
          </p:nvSpPr>
          <p:spPr>
            <a:xfrm>
              <a:off x="27372700" y="7884522"/>
              <a:ext cx="11448789" cy="36955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ko-KR" altLang="en-US" sz="4400" b="1" smtClean="0">
                  <a:solidFill>
                    <a:schemeClr val="accent5"/>
                  </a:solidFill>
                  <a:latin typeface="+mn-ea"/>
                  <a:cs typeface="Pretendard" panose="02000503000000020004" pitchFamily="2" charset="-127"/>
                </a:rPr>
                <a:t>결과물</a:t>
              </a:r>
              <a:endParaRPr kumimoji="1" lang="en-US" altLang="ko-KR" sz="4400" b="1" dirty="0" smtClean="0">
                <a:solidFill>
                  <a:schemeClr val="accent5"/>
                </a:solidFill>
                <a:latin typeface="+mn-ea"/>
                <a:cs typeface="Pretendard" panose="02000503000000020004" pitchFamily="2" charset="-127"/>
              </a:endParaRPr>
            </a:p>
            <a:p>
              <a:pPr algn="ctr"/>
              <a:r>
                <a:rPr kumimoji="1" lang="ko-KR" altLang="en-US" sz="4400" b="1" dirty="0" smtClean="0">
                  <a:solidFill>
                    <a:schemeClr val="accent5"/>
                  </a:solidFill>
                  <a:latin typeface="+mn-ea"/>
                  <a:cs typeface="Pretendard" panose="02000503000000020004" pitchFamily="2" charset="-127"/>
                </a:rPr>
                <a:t>그림</a:t>
              </a:r>
              <a:r>
                <a:rPr kumimoji="1" lang="en-US" altLang="ko-KR" sz="4400" b="1" dirty="0" smtClean="0">
                  <a:solidFill>
                    <a:schemeClr val="accent5"/>
                  </a:solidFill>
                  <a:latin typeface="+mn-ea"/>
                  <a:cs typeface="Pretendard" panose="02000503000000020004" pitchFamily="2" charset="-127"/>
                </a:rPr>
                <a:t>/</a:t>
              </a:r>
              <a:r>
                <a:rPr kumimoji="1" lang="ko-KR" altLang="en-US" sz="4400" b="1" dirty="0" smtClean="0">
                  <a:solidFill>
                    <a:schemeClr val="accent5"/>
                  </a:solidFill>
                  <a:latin typeface="+mn-ea"/>
                  <a:cs typeface="Pretendard" panose="02000503000000020004" pitchFamily="2" charset="-127"/>
                </a:rPr>
                <a:t>사진</a:t>
              </a:r>
              <a:r>
                <a:rPr kumimoji="1" lang="en-US" altLang="ko-KR" sz="4400" b="1" dirty="0" smtClean="0">
                  <a:solidFill>
                    <a:schemeClr val="accent5"/>
                  </a:solidFill>
                  <a:latin typeface="+mn-ea"/>
                  <a:cs typeface="Pretendard" panose="02000503000000020004" pitchFamily="2" charset="-127"/>
                </a:rPr>
                <a:t>/</a:t>
              </a:r>
              <a:r>
                <a:rPr kumimoji="1" lang="ko-KR" altLang="en-US" sz="4400" b="1" dirty="0" smtClean="0">
                  <a:solidFill>
                    <a:schemeClr val="accent5"/>
                  </a:solidFill>
                  <a:latin typeface="+mn-ea"/>
                  <a:cs typeface="Pretendard" panose="02000503000000020004" pitchFamily="2" charset="-127"/>
                </a:rPr>
                <a:t>표 등</a:t>
              </a:r>
              <a:endParaRPr kumimoji="1" lang="ko-Kore-KR" altLang="en-US" sz="4400" b="1" dirty="0">
                <a:solidFill>
                  <a:schemeClr val="accent5"/>
                </a:solidFill>
                <a:latin typeface="+mn-ea"/>
                <a:cs typeface="Pretendard" panose="02000503000000020004" pitchFamily="2" charset="-127"/>
              </a:endParaRPr>
            </a:p>
          </p:txBody>
        </p:sp>
      </p:grpSp>
      <p:sp>
        <p:nvSpPr>
          <p:cNvPr id="56" name="직사각형 55">
            <a:extLst>
              <a:ext uri="{FF2B5EF4-FFF2-40B4-BE49-F238E27FC236}">
                <a16:creationId xmlns:a16="http://schemas.microsoft.com/office/drawing/2014/main" id="{94C35898-0605-8DF1-C71F-07A57C263BD4}"/>
              </a:ext>
            </a:extLst>
          </p:cNvPr>
          <p:cNvSpPr/>
          <p:nvPr/>
        </p:nvSpPr>
        <p:spPr>
          <a:xfrm>
            <a:off x="5506560" y="13072972"/>
            <a:ext cx="4952287" cy="1584000"/>
          </a:xfrm>
          <a:prstGeom prst="rect">
            <a:avLst/>
          </a:prstGeom>
          <a:solidFill>
            <a:srgbClr val="000000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ore-KR" altLang="en-US"/>
          </a:p>
        </p:txBody>
      </p:sp>
      <p:sp>
        <p:nvSpPr>
          <p:cNvPr id="8" name="직사각형 7"/>
          <p:cNvSpPr/>
          <p:nvPr/>
        </p:nvSpPr>
        <p:spPr>
          <a:xfrm>
            <a:off x="345676" y="3214137"/>
            <a:ext cx="4860000" cy="2160000"/>
          </a:xfrm>
          <a:prstGeom prst="rect">
            <a:avLst/>
          </a:prstGeom>
          <a:noFill/>
          <a:ln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180000" indent="-180000" algn="just"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ko-KR" altLang="en-US" sz="1400" i="1" dirty="0" smtClean="0">
                <a:latin typeface="+mn-ea"/>
              </a:rPr>
              <a:t>과제 </a:t>
            </a:r>
            <a:r>
              <a:rPr lang="ko-KR" altLang="en-US" sz="1400" i="1" dirty="0" err="1" smtClean="0">
                <a:latin typeface="+mn-ea"/>
              </a:rPr>
              <a:t>도출배경</a:t>
            </a:r>
            <a:r>
              <a:rPr lang="en-US" altLang="ko-KR" sz="1400" i="1" dirty="0" smtClean="0">
                <a:latin typeface="+mn-ea"/>
              </a:rPr>
              <a:t>(</a:t>
            </a:r>
            <a:r>
              <a:rPr lang="ko-KR" altLang="en-US" sz="1400" i="1" dirty="0" err="1" smtClean="0">
                <a:latin typeface="+mn-ea"/>
              </a:rPr>
              <a:t>산업이슈</a:t>
            </a:r>
            <a:r>
              <a:rPr lang="en-US" altLang="ko-KR" sz="1400" i="1" dirty="0" smtClean="0">
                <a:latin typeface="+mn-ea"/>
              </a:rPr>
              <a:t>, </a:t>
            </a:r>
            <a:r>
              <a:rPr lang="ko-KR" altLang="en-US" sz="1400" i="1" dirty="0" smtClean="0">
                <a:latin typeface="+mn-ea"/>
              </a:rPr>
              <a:t>사회적 이슈 등</a:t>
            </a:r>
            <a:r>
              <a:rPr lang="en-US" altLang="ko-KR" sz="1400" i="1" dirty="0" smtClean="0">
                <a:latin typeface="+mn-ea"/>
              </a:rPr>
              <a:t>)</a:t>
            </a:r>
          </a:p>
          <a:p>
            <a:pPr marL="180000" indent="-180000" algn="just"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ko-KR" altLang="en-US" sz="1400" i="1" dirty="0" smtClean="0">
                <a:latin typeface="+mn-ea"/>
              </a:rPr>
              <a:t>과제의 문제정의</a:t>
            </a:r>
            <a:r>
              <a:rPr lang="en-US" altLang="ko-KR" sz="1400" i="1" dirty="0" smtClean="0">
                <a:latin typeface="+mn-ea"/>
              </a:rPr>
              <a:t>/</a:t>
            </a:r>
            <a:r>
              <a:rPr lang="ko-KR" altLang="en-US" sz="1400" i="1" dirty="0" smtClean="0">
                <a:latin typeface="+mn-ea"/>
              </a:rPr>
              <a:t>해결로 달성하고자 하는 목표</a:t>
            </a:r>
            <a:r>
              <a:rPr lang="en-US" altLang="ko-KR" sz="1400" i="1" dirty="0" smtClean="0">
                <a:latin typeface="+mn-ea"/>
              </a:rPr>
              <a:t>/</a:t>
            </a:r>
            <a:r>
              <a:rPr lang="ko-KR" altLang="en-US" sz="1400" i="1" dirty="0" smtClean="0">
                <a:latin typeface="+mn-ea"/>
              </a:rPr>
              <a:t>목적 등 핵심 사항을 간략하게 기술</a:t>
            </a:r>
            <a:endParaRPr lang="ko-KR" altLang="en-US" sz="1400" i="1" dirty="0">
              <a:latin typeface="+mn-ea"/>
            </a:endParaRPr>
          </a:p>
        </p:txBody>
      </p:sp>
      <p:sp>
        <p:nvSpPr>
          <p:cNvPr id="62" name="직사각형 61"/>
          <p:cNvSpPr/>
          <p:nvPr/>
        </p:nvSpPr>
        <p:spPr>
          <a:xfrm>
            <a:off x="345676" y="6222099"/>
            <a:ext cx="4860000" cy="5313300"/>
          </a:xfrm>
          <a:prstGeom prst="rect">
            <a:avLst/>
          </a:prstGeom>
          <a:noFill/>
          <a:ln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180000" indent="-180000" algn="just"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ko-KR" altLang="en-US" sz="1400" i="1" dirty="0" smtClean="0">
                <a:latin typeface="+mn-ea"/>
              </a:rPr>
              <a:t>실험</a:t>
            </a:r>
            <a:r>
              <a:rPr lang="en-US" altLang="ko-KR" sz="1400" i="1" dirty="0" smtClean="0">
                <a:latin typeface="+mn-ea"/>
              </a:rPr>
              <a:t>/</a:t>
            </a:r>
            <a:r>
              <a:rPr lang="ko-KR" altLang="en-US" sz="1400" i="1" dirty="0" smtClean="0">
                <a:latin typeface="+mn-ea"/>
              </a:rPr>
              <a:t>실습</a:t>
            </a:r>
            <a:r>
              <a:rPr lang="en-US" altLang="ko-KR" sz="1400" i="1" dirty="0" smtClean="0">
                <a:latin typeface="+mn-ea"/>
              </a:rPr>
              <a:t>, </a:t>
            </a:r>
            <a:r>
              <a:rPr lang="ko-KR" altLang="en-US" sz="1400" i="1" dirty="0" smtClean="0">
                <a:latin typeface="+mn-ea"/>
              </a:rPr>
              <a:t>설계</a:t>
            </a:r>
            <a:r>
              <a:rPr lang="en-US" altLang="ko-KR" sz="1400" i="1" dirty="0" smtClean="0">
                <a:latin typeface="+mn-ea"/>
              </a:rPr>
              <a:t>/</a:t>
            </a:r>
            <a:r>
              <a:rPr lang="ko-KR" altLang="en-US" sz="1400" i="1" dirty="0" smtClean="0">
                <a:latin typeface="+mn-ea"/>
              </a:rPr>
              <a:t>제작</a:t>
            </a:r>
            <a:r>
              <a:rPr lang="en-US" altLang="ko-KR" sz="1400" i="1" dirty="0" smtClean="0">
                <a:latin typeface="+mn-ea"/>
              </a:rPr>
              <a:t>, </a:t>
            </a:r>
            <a:r>
              <a:rPr lang="ko-KR" altLang="en-US" sz="1400" i="1" dirty="0" smtClean="0">
                <a:latin typeface="+mn-ea"/>
              </a:rPr>
              <a:t>시뮬레이션 등 결과물의 주요 내용이나 기술적인 특징 등 핵심 사항을 기술</a:t>
            </a:r>
            <a:endParaRPr lang="en-US" altLang="ko-KR" sz="1400" i="1" dirty="0" smtClean="0">
              <a:latin typeface="+mn-ea"/>
            </a:endParaRPr>
          </a:p>
          <a:p>
            <a:pPr marL="180000" indent="-180000" algn="just"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ko-KR" altLang="en-US" sz="1400" i="1" dirty="0" smtClean="0">
                <a:latin typeface="+mn-ea"/>
              </a:rPr>
              <a:t>필요시</a:t>
            </a:r>
            <a:r>
              <a:rPr lang="en-US" altLang="ko-KR" sz="1400" i="1" dirty="0" smtClean="0">
                <a:latin typeface="+mn-ea"/>
              </a:rPr>
              <a:t>, </a:t>
            </a:r>
            <a:r>
              <a:rPr lang="ko-KR" altLang="en-US" sz="1400" i="1" dirty="0" smtClean="0">
                <a:latin typeface="+mn-ea"/>
              </a:rPr>
              <a:t>그림</a:t>
            </a:r>
            <a:r>
              <a:rPr lang="en-US" altLang="ko-KR" sz="1400" i="1" dirty="0" smtClean="0">
                <a:latin typeface="+mn-ea"/>
              </a:rPr>
              <a:t>/</a:t>
            </a:r>
            <a:r>
              <a:rPr lang="ko-KR" altLang="en-US" sz="1400" i="1" dirty="0" smtClean="0">
                <a:latin typeface="+mn-ea"/>
              </a:rPr>
              <a:t>사진</a:t>
            </a:r>
            <a:r>
              <a:rPr lang="en-US" altLang="ko-KR" sz="1400" i="1" dirty="0" smtClean="0">
                <a:latin typeface="+mn-ea"/>
              </a:rPr>
              <a:t>/</a:t>
            </a:r>
            <a:r>
              <a:rPr lang="ko-KR" altLang="en-US" sz="1400" i="1" dirty="0" smtClean="0">
                <a:latin typeface="+mn-ea"/>
              </a:rPr>
              <a:t>표 등을 활용 가능</a:t>
            </a:r>
            <a:endParaRPr lang="en-US" altLang="ko-KR" sz="1400" i="1" dirty="0">
              <a:latin typeface="+mn-ea"/>
            </a:endParaRPr>
          </a:p>
          <a:p>
            <a:pPr algn="ctr">
              <a:spcAft>
                <a:spcPts val="300"/>
              </a:spcAft>
            </a:pPr>
            <a:endParaRPr lang="ko-KR" altLang="en-US" sz="1400" dirty="0"/>
          </a:p>
        </p:txBody>
      </p:sp>
      <p:sp>
        <p:nvSpPr>
          <p:cNvPr id="63" name="직사각형 62"/>
          <p:cNvSpPr/>
          <p:nvPr/>
        </p:nvSpPr>
        <p:spPr>
          <a:xfrm>
            <a:off x="345676" y="12388111"/>
            <a:ext cx="4860000" cy="2268861"/>
          </a:xfrm>
          <a:prstGeom prst="rect">
            <a:avLst/>
          </a:prstGeom>
          <a:noFill/>
          <a:ln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180000" indent="-180000" algn="just"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ko-KR" altLang="en-US" sz="1400" i="1" dirty="0" smtClean="0">
                <a:latin typeface="+mn-ea"/>
              </a:rPr>
              <a:t>과제의 문제해결을 통한 활용</a:t>
            </a:r>
            <a:r>
              <a:rPr lang="en-US" altLang="ko-KR" sz="1400" i="1" dirty="0" smtClean="0">
                <a:latin typeface="+mn-ea"/>
              </a:rPr>
              <a:t>(</a:t>
            </a:r>
            <a:r>
              <a:rPr lang="ko-KR" altLang="en-US" sz="1400" i="1" dirty="0" smtClean="0">
                <a:latin typeface="+mn-ea"/>
              </a:rPr>
              <a:t>창업</a:t>
            </a:r>
            <a:r>
              <a:rPr lang="en-US" altLang="ko-KR" sz="1400" i="1" dirty="0" smtClean="0">
                <a:latin typeface="+mn-ea"/>
              </a:rPr>
              <a:t>, </a:t>
            </a:r>
            <a:r>
              <a:rPr lang="ko-KR" altLang="en-US" sz="1400" i="1" dirty="0" smtClean="0">
                <a:latin typeface="+mn-ea"/>
              </a:rPr>
              <a:t>특허출원 등</a:t>
            </a:r>
            <a:r>
              <a:rPr lang="en-US" altLang="ko-KR" sz="1400" i="1" dirty="0" smtClean="0">
                <a:latin typeface="+mn-ea"/>
              </a:rPr>
              <a:t>)</a:t>
            </a:r>
            <a:r>
              <a:rPr lang="ko-KR" altLang="en-US" sz="1400" i="1" dirty="0" smtClean="0">
                <a:latin typeface="+mn-ea"/>
              </a:rPr>
              <a:t>방안을 기술</a:t>
            </a:r>
            <a:endParaRPr lang="en-US" altLang="ko-KR" sz="1400" i="1" dirty="0" smtClean="0">
              <a:latin typeface="+mn-ea"/>
            </a:endParaRPr>
          </a:p>
          <a:p>
            <a:pPr marL="180000" indent="-180000" algn="just"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ko-KR" altLang="en-US" sz="1400" i="1" dirty="0" smtClean="0">
                <a:latin typeface="+mn-ea"/>
              </a:rPr>
              <a:t>과제를 통해 얻을 수 있는 기대효과</a:t>
            </a:r>
            <a:r>
              <a:rPr lang="en-US" altLang="ko-KR" sz="1400" i="1" dirty="0" smtClean="0">
                <a:latin typeface="+mn-ea"/>
              </a:rPr>
              <a:t>(</a:t>
            </a:r>
            <a:r>
              <a:rPr lang="ko-KR" altLang="en-US" sz="1400" i="1" dirty="0" smtClean="0">
                <a:latin typeface="+mn-ea"/>
              </a:rPr>
              <a:t>산업</a:t>
            </a:r>
            <a:r>
              <a:rPr lang="en-US" altLang="ko-KR" sz="1400" i="1" dirty="0" smtClean="0">
                <a:latin typeface="+mn-ea"/>
              </a:rPr>
              <a:t>, </a:t>
            </a:r>
            <a:r>
              <a:rPr lang="ko-KR" altLang="en-US" sz="1400" i="1" dirty="0" smtClean="0">
                <a:latin typeface="+mn-ea"/>
              </a:rPr>
              <a:t>교육 등</a:t>
            </a:r>
            <a:r>
              <a:rPr lang="en-US" altLang="ko-KR" sz="1400" i="1" dirty="0" smtClean="0">
                <a:latin typeface="+mn-ea"/>
              </a:rPr>
              <a:t>) </a:t>
            </a:r>
            <a:r>
              <a:rPr lang="ko-KR" altLang="en-US" sz="1400" i="1" dirty="0" smtClean="0">
                <a:latin typeface="+mn-ea"/>
              </a:rPr>
              <a:t>기술</a:t>
            </a:r>
            <a:endParaRPr lang="en-US" altLang="ko-KR" sz="1400" i="1" dirty="0">
              <a:latin typeface="+mn-ea"/>
            </a:endParaRP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074E4721-ED45-C233-8EEC-24A44789E402}"/>
              </a:ext>
            </a:extLst>
          </p:cNvPr>
          <p:cNvSpPr txBox="1"/>
          <p:nvPr/>
        </p:nvSpPr>
        <p:spPr>
          <a:xfrm>
            <a:off x="5519260" y="13078236"/>
            <a:ext cx="1052990" cy="8156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spcAft>
                <a:spcPts val="300"/>
              </a:spcAft>
            </a:pPr>
            <a:r>
              <a:rPr kumimoji="1" lang="ko-KR" altLang="en-US" sz="1400" b="1" dirty="0" err="1" smtClean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  <a:cs typeface="Pretendard" panose="02000503000000020004" pitchFamily="2" charset="-127"/>
              </a:rPr>
              <a:t>과제명</a:t>
            </a:r>
            <a:r>
              <a:rPr kumimoji="1" lang="en-US" altLang="ko-KR" sz="1400" b="1" dirty="0" smtClean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  <a:cs typeface="Pretendard" panose="02000503000000020004" pitchFamily="2" charset="-127"/>
              </a:rPr>
              <a:t>:</a:t>
            </a:r>
            <a:endParaRPr kumimoji="1" lang="ko-KR" altLang="en-US" sz="1400" b="1" dirty="0">
              <a:solidFill>
                <a:schemeClr val="bg1"/>
              </a:solidFill>
              <a:latin typeface="HY헤드라인M" panose="02030600000101010101" pitchFamily="18" charset="-127"/>
              <a:ea typeface="HY헤드라인M" panose="02030600000101010101" pitchFamily="18" charset="-127"/>
              <a:cs typeface="Pretendard" panose="02000503000000020004" pitchFamily="2" charset="-127"/>
            </a:endParaRPr>
          </a:p>
          <a:p>
            <a:pPr algn="dist">
              <a:spcAft>
                <a:spcPts val="300"/>
              </a:spcAft>
            </a:pPr>
            <a:r>
              <a:rPr kumimoji="1" lang="ko-KR" altLang="en-US" sz="1400" b="1" dirty="0" err="1" smtClean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  <a:cs typeface="Pretendard" panose="02000503000000020004" pitchFamily="2" charset="-127"/>
              </a:rPr>
              <a:t>산업체명</a:t>
            </a:r>
            <a:r>
              <a:rPr kumimoji="1" lang="en-US" altLang="ko-KR" sz="1400" b="1" dirty="0" smtClean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  <a:cs typeface="Pretendard" panose="02000503000000020004" pitchFamily="2" charset="-127"/>
              </a:rPr>
              <a:t>:</a:t>
            </a:r>
            <a:endParaRPr kumimoji="1" lang="ko-KR" altLang="en-US" sz="1400" b="1" dirty="0">
              <a:solidFill>
                <a:schemeClr val="bg1"/>
              </a:solidFill>
              <a:latin typeface="HY헤드라인M" panose="02030600000101010101" pitchFamily="18" charset="-127"/>
              <a:ea typeface="HY헤드라인M" panose="02030600000101010101" pitchFamily="18" charset="-127"/>
              <a:cs typeface="Pretendard" panose="02000503000000020004" pitchFamily="2" charset="-127"/>
            </a:endParaRPr>
          </a:p>
          <a:p>
            <a:pPr algn="dist">
              <a:spcAft>
                <a:spcPts val="300"/>
              </a:spcAft>
            </a:pPr>
            <a:r>
              <a:rPr kumimoji="1" lang="ko-KR" altLang="en-US" sz="1400" b="1" dirty="0" smtClean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  <a:cs typeface="Pretendard" panose="02000503000000020004" pitchFamily="2" charset="-127"/>
              </a:rPr>
              <a:t>팀   명</a:t>
            </a:r>
            <a:r>
              <a:rPr kumimoji="1" lang="en-US" altLang="ko-KR" sz="1400" b="1" dirty="0" smtClean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  <a:cs typeface="Pretendard" panose="02000503000000020004" pitchFamily="2" charset="-127"/>
              </a:rPr>
              <a:t>:</a:t>
            </a:r>
            <a:endParaRPr kumimoji="1" lang="ko-KR" altLang="en-US" sz="1400" b="1" dirty="0">
              <a:solidFill>
                <a:schemeClr val="bg1"/>
              </a:solidFill>
              <a:latin typeface="HY헤드라인M" panose="02030600000101010101" pitchFamily="18" charset="-127"/>
              <a:ea typeface="HY헤드라인M" panose="02030600000101010101" pitchFamily="18" charset="-127"/>
              <a:cs typeface="Pretendard" panose="02000503000000020004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330701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extLst mod="1"/>
</p:sld>
</file>

<file path=ppt/theme/theme1.xml><?xml version="1.0" encoding="utf-8"?>
<a:theme xmlns:a="http://schemas.openxmlformats.org/drawingml/2006/main" name="1_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13171</TotalTime>
  <Words>132</Words>
  <Application>Microsoft Office PowerPoint</Application>
  <PresentationFormat>사용자 지정</PresentationFormat>
  <Paragraphs>21</Paragraphs>
  <Slides>1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9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11" baseType="lpstr">
      <vt:lpstr>나눔스퀘어 ExtraBold</vt:lpstr>
      <vt:lpstr>Noto Sans KR</vt:lpstr>
      <vt:lpstr>HY헤드라인M</vt:lpstr>
      <vt:lpstr>맑은 고딕</vt:lpstr>
      <vt:lpstr>Calibri</vt:lpstr>
      <vt:lpstr>Wingdings</vt:lpstr>
      <vt:lpstr>Calibri Light</vt:lpstr>
      <vt:lpstr>Arial</vt:lpstr>
      <vt:lpstr>Pretendard</vt:lpstr>
      <vt:lpstr>1_Office 테마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공학교육혁신</dc:creator>
  <cp:lastModifiedBy>정혜진</cp:lastModifiedBy>
  <cp:revision>631</cp:revision>
  <cp:lastPrinted>2022-09-20T01:44:14Z</cp:lastPrinted>
  <dcterms:created xsi:type="dcterms:W3CDTF">2020-08-11T01:02:43Z</dcterms:created>
  <dcterms:modified xsi:type="dcterms:W3CDTF">2024-11-08T06:22:05Z</dcterms:modified>
</cp:coreProperties>
</file>