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1" r:id="rId1"/>
  </p:sldMasterIdLst>
  <p:notesMasterIdLst>
    <p:notesMasterId r:id="rId3"/>
  </p:notesMasterIdLst>
  <p:sldIdLst>
    <p:sldId id="260" r:id="rId2"/>
  </p:sldIdLst>
  <p:sldSz cx="10691813" cy="15119350"/>
  <p:notesSz cx="6797675" cy="9926638"/>
  <p:embeddedFontLst>
    <p:embeddedFont>
      <p:font typeface="Calibri Light" panose="020F0302020204030204" pitchFamily="34" charset="0"/>
      <p:regular r:id="rId4"/>
      <p:italic r:id="rId5"/>
    </p:embeddedFont>
    <p:embeddedFont>
      <p:font typeface="Pretendard" panose="020B0600000101010101" charset="-127"/>
      <p:regular r:id="rId6"/>
      <p:bold r:id="rId7"/>
    </p:embeddedFont>
    <p:embeddedFont>
      <p:font typeface="맑은 고딕" panose="020B0503020000020004" pitchFamily="50" charset="-127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Noto Sans KR" panose="020B0600000101010101" charset="-127"/>
      <p:regular r:id="rId14"/>
      <p:bold r:id="rId15"/>
    </p:embeddedFont>
    <p:embeddedFont>
      <p:font typeface="HY헤드라인M" panose="02030600000101010101" pitchFamily="18" charset="-127"/>
      <p:regular r:id="rId16"/>
    </p:embeddedFont>
  </p:embeddedFontLst>
  <p:defaultTextStyle>
    <a:defPPr>
      <a:defRPr lang="en-US"/>
    </a:defPPr>
    <a:lvl1pPr marL="0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1pPr>
    <a:lvl2pPr marL="554721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2pPr>
    <a:lvl3pPr marL="1109442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3pPr>
    <a:lvl4pPr marL="1664162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4pPr>
    <a:lvl5pPr marL="2218883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5pPr>
    <a:lvl6pPr marL="2773604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6pPr>
    <a:lvl7pPr marL="3328325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7pPr>
    <a:lvl8pPr marL="3883045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8pPr>
    <a:lvl9pPr marL="4437766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48" userDrawn="1">
          <p15:clr>
            <a:srgbClr val="A4A3A4"/>
          </p15:clr>
        </p15:guide>
        <p15:guide id="2" pos="6586" userDrawn="1">
          <p15:clr>
            <a:srgbClr val="A4A3A4"/>
          </p15:clr>
        </p15:guide>
        <p15:guide id="3" pos="149" userDrawn="1">
          <p15:clr>
            <a:srgbClr val="A4A3A4"/>
          </p15:clr>
        </p15:guide>
        <p15:guide id="4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혜진" initials="정" lastIdx="8" clrIdx="0">
    <p:extLst>
      <p:ext uri="{19B8F6BF-5375-455C-9EA6-DF929625EA0E}">
        <p15:presenceInfo xmlns:p15="http://schemas.microsoft.com/office/powerpoint/2012/main" userId="정혜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36F77"/>
    <a:srgbClr val="FFC000"/>
    <a:srgbClr val="0070C0"/>
    <a:srgbClr val="002060"/>
    <a:srgbClr val="A79457"/>
    <a:srgbClr val="BDAE80"/>
    <a:srgbClr val="FFFFFF"/>
    <a:srgbClr val="7F7F7F"/>
    <a:srgbClr val="009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5" autoAdjust="0"/>
    <p:restoredTop sz="94660"/>
  </p:normalViewPr>
  <p:slideViewPr>
    <p:cSldViewPr snapToGrid="0" showGuides="1">
      <p:cViewPr varScale="1">
        <p:scale>
          <a:sx n="48" d="100"/>
          <a:sy n="48" d="100"/>
        </p:scale>
        <p:origin x="3630" y="54"/>
      </p:cViewPr>
      <p:guideLst>
        <p:guide orient="horz" pos="4748"/>
        <p:guide pos="6586"/>
        <p:guide pos="149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21" Type="http://schemas.openxmlformats.org/officeDocument/2006/relationships/tableStyles" Target="tableStyles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7A2ED-A042-4849-A1CA-5EE2A881FDD3}" type="datetimeFigureOut">
              <a:rPr lang="ko-KR" altLang="en-US" smtClean="0"/>
              <a:t>2025-07-29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FDB53-377A-4706-BA44-FE48CAC0E0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58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제공된 포스터 서식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활용하여 과제의 대표적인 성과와 결과물을 요약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서식의 틀과 구성을 유지하여 작성할 것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FDB53-377A-4706-BA44-FE48CAC0E08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54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121-5A56-4AD3-954E-26A4DCE8F4E2}" type="datetimeFigureOut">
              <a:rPr lang="ko-KR" altLang="en-US" smtClean="0"/>
              <a:t>2025-07-29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8856-EF00-4F18-86CA-BB820A93EC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31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462" y="0"/>
            <a:ext cx="10692737" cy="15119350"/>
          </a:xfrm>
          <a:prstGeom prst="rect">
            <a:avLst/>
          </a:prstGeom>
          <a:solidFill>
            <a:srgbClr val="63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4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0"/>
            <a:ext cx="10691863" cy="151193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2121-5A56-4AD3-954E-26A4DCE8F4E2}" type="datetimeFigureOut">
              <a:rPr lang="ko-KR" altLang="en-US" smtClean="0"/>
              <a:t>2025-07-29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856-EF00-4F18-86CA-BB820A93EC4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5" name="모서리가 둥근 사각형 설명선 14"/>
          <p:cNvSpPr/>
          <p:nvPr userDrawn="1"/>
        </p:nvSpPr>
        <p:spPr>
          <a:xfrm>
            <a:off x="1946910" y="205681"/>
            <a:ext cx="2160000" cy="540000"/>
          </a:xfrm>
          <a:prstGeom prst="wedgeRoundRectCallout">
            <a:avLst>
              <a:gd name="adj1" fmla="val -66752"/>
              <a:gd name="adj2" fmla="val -607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다학제</a:t>
            </a:r>
            <a:r>
              <a:rPr lang="ko-KR" altLang="en-US" sz="1200" dirty="0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융합형</a:t>
            </a:r>
            <a:endParaRPr lang="en-US" altLang="ko-KR" sz="1200" dirty="0" smtClean="0">
              <a:solidFill>
                <a:schemeClr val="bg1"/>
              </a:solidFill>
              <a:latin typeface="Noto Sans KR" panose="020B0800000000000000" pitchFamily="34" charset="-127"/>
              <a:ea typeface="Noto Sans KR" panose="020B0800000000000000" pitchFamily="34" charset="-127"/>
            </a:endParaRPr>
          </a:p>
          <a:p>
            <a:pPr algn="ctr"/>
            <a:r>
              <a:rPr lang="ko-KR" altLang="en-US" sz="1800" dirty="0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캡스톤디자인</a:t>
            </a:r>
            <a:endParaRPr lang="ko-KR" altLang="en-US" sz="1800" dirty="0">
              <a:solidFill>
                <a:schemeClr val="bg1"/>
              </a:solidFill>
              <a:latin typeface="Noto Sans KR" panose="020B0800000000000000" pitchFamily="34" charset="-127"/>
              <a:ea typeface="Noto Sans KR" panose="020B0800000000000000" pitchFamily="34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049" y="135826"/>
            <a:ext cx="2230929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1069208" rtl="0" eaLnBrk="1" latinLnBrk="1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직사각형 316"/>
          <p:cNvSpPr/>
          <p:nvPr/>
        </p:nvSpPr>
        <p:spPr>
          <a:xfrm>
            <a:off x="2516749" y="729878"/>
            <a:ext cx="7940669" cy="1078347"/>
          </a:xfrm>
          <a:prstGeom prst="rect">
            <a:avLst/>
          </a:prstGeom>
        </p:spPr>
        <p:txBody>
          <a:bodyPr wrap="square" lIns="31598" tIns="15799" rIns="31598" bIns="15799" anchor="ctr">
            <a:spAutoFit/>
          </a:bodyPr>
          <a:lstStyle/>
          <a:p>
            <a:pPr algn="r" fontAlgn="base"/>
            <a:r>
              <a:rPr lang="ko-KR" altLang="en-US" sz="3400" b="1" dirty="0" smtClean="0">
                <a:solidFill>
                  <a:schemeClr val="bg1"/>
                </a:solidFill>
              </a:rPr>
              <a:t>「</a:t>
            </a:r>
            <a:r>
              <a:rPr lang="en-US" altLang="ko-KR" sz="3400" b="1" dirty="0">
                <a:solidFill>
                  <a:schemeClr val="bg1"/>
                </a:solidFill>
              </a:rPr>
              <a:t>2025 </a:t>
            </a:r>
            <a:r>
              <a:rPr lang="en-US" altLang="ko-KR" sz="3400" b="1" dirty="0" err="1">
                <a:solidFill>
                  <a:schemeClr val="bg1"/>
                </a:solidFill>
              </a:rPr>
              <a:t>IoTing</a:t>
            </a:r>
            <a:r>
              <a:rPr lang="en-US" altLang="ko-KR" sz="3400" b="1" dirty="0">
                <a:solidFill>
                  <a:schemeClr val="bg1"/>
                </a:solidFill>
              </a:rPr>
              <a:t> Life: </a:t>
            </a:r>
            <a:r>
              <a:rPr lang="ko-KR" altLang="en-US" sz="3400" b="1" dirty="0">
                <a:solidFill>
                  <a:schemeClr val="bg1"/>
                </a:solidFill>
              </a:rPr>
              <a:t>융합 아이디어 경진대회」</a:t>
            </a:r>
            <a:endParaRPr lang="ko-KR" altLang="en-US" sz="3400" dirty="0">
              <a:solidFill>
                <a:schemeClr val="bg1"/>
              </a:solidFill>
            </a:endParaRPr>
          </a:p>
          <a:p>
            <a:pPr algn="r" fontAlgn="base"/>
            <a:r>
              <a:rPr lang="en-US" altLang="ko-KR" sz="3400" b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3400" b="1" spc="-6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과제명</a:t>
            </a:r>
            <a:r>
              <a:rPr lang="en-US" altLang="ko-KR" sz="3400" b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3400" spc="-6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71141" y="2607462"/>
            <a:ext cx="4826536" cy="540000"/>
            <a:chOff x="404491" y="2550312"/>
            <a:chExt cx="4826536" cy="540000"/>
          </a:xfrm>
        </p:grpSpPr>
        <p:cxnSp>
          <p:nvCxnSpPr>
            <p:cNvPr id="430" name="직선 연결선 429">
              <a:extLst>
                <a:ext uri="{FF2B5EF4-FFF2-40B4-BE49-F238E27FC236}">
                  <a16:creationId xmlns:a16="http://schemas.microsoft.com/office/drawing/2014/main" id="{2042695A-285C-42D6-9006-279248829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2815067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2550312"/>
              <a:ext cx="2519998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배경 및 목적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71141" y="5629924"/>
            <a:ext cx="4826536" cy="540000"/>
            <a:chOff x="404491" y="5572774"/>
            <a:chExt cx="4826536" cy="540000"/>
          </a:xfrm>
        </p:grpSpPr>
        <p:cxnSp>
          <p:nvCxnSpPr>
            <p:cNvPr id="573" name="직선 연결선 572">
              <a:extLst>
                <a:ext uri="{FF2B5EF4-FFF2-40B4-BE49-F238E27FC236}">
                  <a16:creationId xmlns:a16="http://schemas.microsoft.com/office/drawing/2014/main" id="{24387F79-018B-41F2-B596-8DAFD3E4B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5837529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1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5572774"/>
              <a:ext cx="2520000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설계결과</a:t>
              </a:r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내용</a:t>
              </a:r>
              <a:endParaRPr lang="ko-KR" altLang="en-US" sz="2000" spc="-6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71141" y="11801677"/>
            <a:ext cx="4826536" cy="540000"/>
            <a:chOff x="404491" y="11744527"/>
            <a:chExt cx="4826536" cy="540000"/>
          </a:xfrm>
        </p:grpSpPr>
        <p:cxnSp>
          <p:nvCxnSpPr>
            <p:cNvPr id="697" name="직선 연결선 696">
              <a:extLst>
                <a:ext uri="{FF2B5EF4-FFF2-40B4-BE49-F238E27FC236}">
                  <a16:creationId xmlns:a16="http://schemas.microsoft.com/office/drawing/2014/main" id="{24387F79-018B-41F2-B596-8DAFD3E4B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12009282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11744527"/>
              <a:ext cx="2520000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활용방안</a:t>
              </a:r>
              <a:r>
                <a:rPr lang="en-US" altLang="ko-KR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|</a:t>
              </a:r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기대효과</a:t>
              </a:r>
              <a:endParaRPr lang="ko-KR" altLang="en-US" sz="2000" spc="-6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04" name="직사각형 303"/>
          <p:cNvSpPr/>
          <p:nvPr/>
        </p:nvSpPr>
        <p:spPr>
          <a:xfrm>
            <a:off x="5805010" y="14737197"/>
            <a:ext cx="4714456" cy="247350"/>
          </a:xfrm>
          <a:prstGeom prst="rect">
            <a:avLst/>
          </a:prstGeom>
        </p:spPr>
        <p:txBody>
          <a:bodyPr wrap="square" lIns="31598" tIns="15799" rIns="31598" bIns="15799" anchor="ctr">
            <a:spAutoFit/>
          </a:bodyPr>
          <a:lstStyle/>
          <a:p>
            <a:pPr algn="r" defTabSz="141210">
              <a:defRPr/>
            </a:pPr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2025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창읭융합형공학인재양성지원사업</a:t>
            </a:r>
            <a:endParaRPr lang="ko-KR" altLang="en-US" sz="1400" b="1" cap="small" spc="-6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44" name="그룹 43"/>
          <p:cNvGrpSpPr>
            <a:grpSpLocks noChangeAspect="1"/>
          </p:cNvGrpSpPr>
          <p:nvPr/>
        </p:nvGrpSpPr>
        <p:grpSpPr>
          <a:xfrm>
            <a:off x="5506560" y="2338817"/>
            <a:ext cx="4952287" cy="3492000"/>
            <a:chOff x="26631396" y="5262213"/>
            <a:chExt cx="12651682" cy="8921078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68985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grpSp>
        <p:nvGrpSpPr>
          <p:cNvPr id="47" name="그룹 46"/>
          <p:cNvGrpSpPr>
            <a:grpSpLocks noChangeAspect="1"/>
          </p:cNvGrpSpPr>
          <p:nvPr/>
        </p:nvGrpSpPr>
        <p:grpSpPr>
          <a:xfrm>
            <a:off x="5506560" y="5908093"/>
            <a:ext cx="4952287" cy="3492000"/>
            <a:chOff x="26631396" y="5262213"/>
            <a:chExt cx="12651682" cy="8921078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88452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grpSp>
        <p:nvGrpSpPr>
          <p:cNvPr id="50" name="그룹 49"/>
          <p:cNvGrpSpPr>
            <a:grpSpLocks noChangeAspect="1"/>
          </p:cNvGrpSpPr>
          <p:nvPr/>
        </p:nvGrpSpPr>
        <p:grpSpPr>
          <a:xfrm>
            <a:off x="5506560" y="9477369"/>
            <a:ext cx="4952287" cy="3492000"/>
            <a:chOff x="26631396" y="5262213"/>
            <a:chExt cx="12651682" cy="8921078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88452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94C35898-0605-8DF1-C71F-07A57C263BD4}"/>
              </a:ext>
            </a:extLst>
          </p:cNvPr>
          <p:cNvSpPr/>
          <p:nvPr/>
        </p:nvSpPr>
        <p:spPr>
          <a:xfrm>
            <a:off x="5506560" y="13072972"/>
            <a:ext cx="4952287" cy="158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/>
          <p:cNvSpPr/>
          <p:nvPr/>
        </p:nvSpPr>
        <p:spPr>
          <a:xfrm>
            <a:off x="345676" y="3214137"/>
            <a:ext cx="4860000" cy="21600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 </a:t>
            </a:r>
            <a:r>
              <a:rPr lang="ko-KR" altLang="en-US" sz="1400" i="1" dirty="0" err="1" smtClean="0">
                <a:latin typeface="+mn-ea"/>
              </a:rPr>
              <a:t>도출배경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err="1" smtClean="0">
                <a:latin typeface="+mn-ea"/>
              </a:rPr>
              <a:t>산업이슈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사회적 이슈 등</a:t>
            </a:r>
            <a:r>
              <a:rPr lang="en-US" altLang="ko-KR" sz="1400" i="1" dirty="0" smtClean="0">
                <a:latin typeface="+mn-ea"/>
              </a:rPr>
              <a:t>)</a:t>
            </a: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과제의 문제정의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해결로 달성하고자 하는 목표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목적 등 핵심 사항을 간략하게 기술</a:t>
            </a:r>
            <a:endParaRPr lang="ko-KR" altLang="en-US" sz="1400" i="1" dirty="0">
              <a:latin typeface="+mn-ea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45676" y="6222099"/>
            <a:ext cx="4860000" cy="53133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실험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실습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설계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제작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시뮬레이션 등 결과물의 주요 내용이나 기술적인 특징 등 핵심 사항을 기술</a:t>
            </a:r>
            <a:endParaRPr lang="en-US" altLang="ko-KR" sz="1400" i="1" dirty="0" smtClean="0">
              <a:latin typeface="+mn-ea"/>
            </a:endParaRP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필요시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그림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사진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표 등을 활용 가능</a:t>
            </a:r>
            <a:endParaRPr lang="en-US" altLang="ko-KR" sz="1400" i="1" dirty="0">
              <a:latin typeface="+mn-ea"/>
            </a:endParaRPr>
          </a:p>
          <a:p>
            <a:pPr algn="ctr">
              <a:spcAft>
                <a:spcPts val="300"/>
              </a:spcAft>
            </a:pPr>
            <a:endParaRPr lang="ko-KR" altLang="en-US" sz="1400" dirty="0"/>
          </a:p>
        </p:txBody>
      </p:sp>
      <p:sp>
        <p:nvSpPr>
          <p:cNvPr id="63" name="직사각형 62"/>
          <p:cNvSpPr/>
          <p:nvPr/>
        </p:nvSpPr>
        <p:spPr>
          <a:xfrm>
            <a:off x="345676" y="12388111"/>
            <a:ext cx="4860000" cy="226886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과제의 문제해결을 통한 활용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smtClean="0">
                <a:latin typeface="+mn-ea"/>
              </a:rPr>
              <a:t>창업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특허출원 등</a:t>
            </a:r>
            <a:r>
              <a:rPr lang="en-US" altLang="ko-KR" sz="1400" i="1" dirty="0" smtClean="0">
                <a:latin typeface="+mn-ea"/>
              </a:rPr>
              <a:t>)</a:t>
            </a:r>
            <a:r>
              <a:rPr lang="ko-KR" altLang="en-US" sz="1400" i="1" dirty="0" smtClean="0">
                <a:latin typeface="+mn-ea"/>
              </a:rPr>
              <a:t>방안을 기술</a:t>
            </a:r>
            <a:endParaRPr lang="en-US" altLang="ko-KR" sz="1400" i="1" dirty="0" smtClean="0">
              <a:latin typeface="+mn-ea"/>
            </a:endParaRP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과제를 통해 얻을 수 있는 기대효과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smtClean="0">
                <a:latin typeface="+mn-ea"/>
              </a:rPr>
              <a:t>산업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교육 등</a:t>
            </a:r>
            <a:r>
              <a:rPr lang="en-US" altLang="ko-KR" sz="1400" i="1" dirty="0" smtClean="0">
                <a:latin typeface="+mn-ea"/>
              </a:rPr>
              <a:t>) </a:t>
            </a:r>
            <a:r>
              <a:rPr lang="ko-KR" altLang="en-US" sz="1400" i="1" dirty="0" smtClean="0">
                <a:latin typeface="+mn-ea"/>
              </a:rPr>
              <a:t>기술</a:t>
            </a:r>
            <a:endParaRPr lang="en-US" altLang="ko-KR" sz="1400" i="1" dirty="0">
              <a:latin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4E4721-ED45-C233-8EEC-24A44789E402}"/>
              </a:ext>
            </a:extLst>
          </p:cNvPr>
          <p:cNvSpPr txBox="1"/>
          <p:nvPr/>
        </p:nvSpPr>
        <p:spPr>
          <a:xfrm>
            <a:off x="5519260" y="13078236"/>
            <a:ext cx="105299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Aft>
                <a:spcPts val="300"/>
              </a:spcAft>
            </a:pPr>
            <a:r>
              <a:rPr kumimoji="1" lang="ko-KR" altLang="en-US" sz="1400" b="1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과제명</a:t>
            </a:r>
            <a:r>
              <a:rPr kumimoji="1" lang="en-US" altLang="ko-KR" sz="1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:</a:t>
            </a:r>
            <a:endParaRPr kumimoji="1" lang="ko-KR" altLang="en-US" sz="14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Pretendard" panose="02000503000000020004" pitchFamily="2" charset="-127"/>
            </a:endParaRPr>
          </a:p>
          <a:p>
            <a:pPr algn="dist">
              <a:spcAft>
                <a:spcPts val="300"/>
              </a:spcAft>
            </a:pPr>
            <a:r>
              <a:rPr kumimoji="1" lang="ko-KR" altLang="en-US" sz="1400" b="1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산업체명</a:t>
            </a:r>
            <a:r>
              <a:rPr kumimoji="1" lang="en-US" altLang="ko-KR" sz="1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:</a:t>
            </a:r>
            <a:endParaRPr kumimoji="1" lang="ko-KR" altLang="en-US" sz="14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Pretendard" panose="02000503000000020004" pitchFamily="2" charset="-127"/>
            </a:endParaRPr>
          </a:p>
          <a:p>
            <a:pPr algn="dist">
              <a:spcAft>
                <a:spcPts val="300"/>
              </a:spcAft>
            </a:pPr>
            <a:r>
              <a:rPr kumimoji="1" lang="ko-KR" altLang="en-US" sz="1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팀   명</a:t>
            </a:r>
            <a:r>
              <a:rPr kumimoji="1" lang="en-US" altLang="ko-KR" sz="1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:</a:t>
            </a:r>
            <a:endParaRPr kumimoji="1" lang="ko-KR" altLang="en-US" sz="14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07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13170</TotalTime>
  <Words>151</Words>
  <Application>Microsoft Office PowerPoint</Application>
  <PresentationFormat>사용자 지정</PresentationFormat>
  <Paragraphs>24</Paragraphs>
  <Slides>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11" baseType="lpstr">
      <vt:lpstr>Arial</vt:lpstr>
      <vt:lpstr>Calibri Light</vt:lpstr>
      <vt:lpstr>Pretendard</vt:lpstr>
      <vt:lpstr>맑은 고딕</vt:lpstr>
      <vt:lpstr>Calibri</vt:lpstr>
      <vt:lpstr>나눔스퀘어 ExtraBold</vt:lpstr>
      <vt:lpstr>Noto Sans KR</vt:lpstr>
      <vt:lpstr>HY헤드라인M</vt:lpstr>
      <vt:lpstr>Wingdings</vt:lpstr>
      <vt:lpstr>1_Office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공학교육혁신</dc:creator>
  <cp:lastModifiedBy>정혜진</cp:lastModifiedBy>
  <cp:revision>633</cp:revision>
  <cp:lastPrinted>2022-09-20T01:44:14Z</cp:lastPrinted>
  <dcterms:created xsi:type="dcterms:W3CDTF">2020-08-11T01:02:43Z</dcterms:created>
  <dcterms:modified xsi:type="dcterms:W3CDTF">2025-07-29T10:41:58Z</dcterms:modified>
</cp:coreProperties>
</file>